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56" r:id="rId5"/>
    <p:sldId id="265" r:id="rId6"/>
    <p:sldId id="264" r:id="rId7"/>
    <p:sldId id="257" r:id="rId8"/>
    <p:sldId id="274" r:id="rId9"/>
    <p:sldId id="258" r:id="rId10"/>
    <p:sldId id="267" r:id="rId11"/>
    <p:sldId id="268" r:id="rId12"/>
    <p:sldId id="269" r:id="rId13"/>
    <p:sldId id="270" r:id="rId14"/>
    <p:sldId id="266" r:id="rId15"/>
    <p:sldId id="271" r:id="rId16"/>
    <p:sldId id="275" r:id="rId17"/>
    <p:sldId id="276" r:id="rId18"/>
    <p:sldId id="260" r:id="rId19"/>
    <p:sldId id="262" r:id="rId20"/>
    <p:sldId id="272" r:id="rId21"/>
    <p:sldId id="263" r:id="rId22"/>
    <p:sldId id="273" r:id="rId23"/>
  </p:sldIdLst>
  <p:sldSz cx="9144000" cy="5143500" type="screen16x9"/>
  <p:notesSz cx="6858000" cy="9144000"/>
  <p:embeddedFontLs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334F7-4AAE-4417-8222-DC5D8EE32E57}" v="110" dt="2025-06-20T18:53:00.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32" autoAdjust="0"/>
  </p:normalViewPr>
  <p:slideViewPr>
    <p:cSldViewPr snapToGrid="0">
      <p:cViewPr varScale="1">
        <p:scale>
          <a:sx n="80" d="100"/>
          <a:sy n="80" d="100"/>
        </p:scale>
        <p:origin x="909"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672d822d3a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672d822d3a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take a closer look to the CXL </a:t>
            </a:r>
            <a:r>
              <a:rPr lang="en-US" dirty="0" err="1"/>
              <a:t>SubSystem</a:t>
            </a:r>
            <a:r>
              <a:rPr lang="en-US" dirty="0"/>
              <a:t>. To connect these boards together and enable communication with a CXL style device we implemented the following:</a:t>
            </a:r>
          </a:p>
          <a:p>
            <a:pPr marL="171450" lvl="0" indent="-171450" algn="l" rtl="0">
              <a:spcBef>
                <a:spcPts val="0"/>
              </a:spcBef>
              <a:spcAft>
                <a:spcPts val="0"/>
              </a:spcAft>
            </a:pPr>
            <a:r>
              <a:rPr lang="en-US" dirty="0"/>
              <a:t>We have implemented a new SLICC protocol alongside new ruby memory controller objects. These enable communication between host nodes and device nodes (memory expansion cards).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At the moment, we are only able to simulate a single CXL device, however, this board is still fully customizable in terms of memory technology.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These controllers communicate with the device via a network object that can be set up in a user-customizable topology.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71c3652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671c36522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These controllers communicate with the device via a network object that can be set up in a user-customizable topology.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 this system we are able to run full system simulations.</a:t>
            </a:r>
          </a:p>
          <a:p>
            <a:r>
              <a:rPr lang="en-US" dirty="0"/>
              <a:t>This simple full system example writes than reads “Hello, world!” to and from the CXL memory expansion device, which we expose in </a:t>
            </a:r>
            <a:r>
              <a:rPr lang="en-US" dirty="0" err="1"/>
              <a:t>linux</a:t>
            </a:r>
            <a:r>
              <a:rPr lang="en-US" dirty="0"/>
              <a:t> as a </a:t>
            </a:r>
            <a:r>
              <a:rPr lang="en-US" dirty="0" err="1"/>
              <a:t>devdax</a:t>
            </a:r>
            <a:r>
              <a:rPr lang="en-US" dirty="0"/>
              <a:t> device.</a:t>
            </a:r>
          </a:p>
        </p:txBody>
      </p:sp>
    </p:spTree>
    <p:extLst>
      <p:ext uri="{BB962C8B-B14F-4D97-AF65-F5344CB8AC3E}">
        <p14:creationId xmlns:p14="http://schemas.microsoft.com/office/powerpoint/2010/main" val="317489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672d822d3a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672d822d3a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conclusion, we have created a cycle-level CXL simulator that is able to do full-system simulation in a cluster of machines that all have access to a single memory expansion CXL device. This cluster is fully modular, both in number of host systems and the characteristics the hosts and device. Additionally, we can implement distinct network topologies connecting hosts and the device together.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do, however, still have a few limitations. These include: the long simulation time of large clusters and the lack of benchmarks that are able to take full advantage of a coherent shared distributed memory.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Lastly, we are actively still working on extending the capabilities of this infrastructure, with our main goals being the following: enabling multi-device simulation; simulation of heterogeneous ISA clusters; and implementation of the CXL coherence protocol.</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Modern data centers face three major problems to total cost of ownership.</a:t>
            </a:r>
          </a:p>
          <a:p>
            <a:r>
              <a:rPr lang="en-US" dirty="0"/>
              <a:t>Firstly, there currently is a latency and capacity gap with traditional </a:t>
            </a:r>
            <a:r>
              <a:rPr lang="en-US" dirty="0" err="1"/>
              <a:t>monolythic</a:t>
            </a:r>
            <a:r>
              <a:rPr lang="en-US" dirty="0"/>
              <a:t> servers between local memory and storage. SSD latencies are an order of magnitude higher than that of dram (from 100s of ns to 10s us).</a:t>
            </a:r>
          </a:p>
          <a:p>
            <a:r>
              <a:rPr lang="en-US" dirty="0"/>
              <a:t>Secondly, core counts have scaled faster than memory bandwidth, which leads to cores being starved for bandwidth.</a:t>
            </a:r>
          </a:p>
          <a:p>
            <a:r>
              <a:rPr lang="en-US" dirty="0"/>
              <a:t>Lastly, there is a growing amount of stranded memory in data centers due to memory and compute resources being coupled together. This combined with memory taking up a higher percentage of the overall cost of warehouse scale computers leads to higher TCOs</a:t>
            </a:r>
          </a:p>
        </p:txBody>
      </p:sp>
    </p:spTree>
    <p:extLst>
      <p:ext uri="{BB962C8B-B14F-4D97-AF65-F5344CB8AC3E}">
        <p14:creationId xmlns:p14="http://schemas.microsoft.com/office/powerpoint/2010/main" val="309378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CXL is an open standard for a high-speed, low-latency, cache coherent interconnect technology for processors, accelerators, and memory expansion devices that was built on top of PCIe</a:t>
            </a:r>
            <a:endParaRPr lang="en-US" dirty="0"/>
          </a:p>
          <a:p>
            <a:r>
              <a:rPr lang="en-US" dirty="0"/>
              <a:t>The system depicted here is an example of a possible setup using the CXL interconnect. In this system, CXL enables direct access into the local memory of any attached device. CXL would also maintain memory coherency between the memory spaces of these devices. </a:t>
            </a:r>
          </a:p>
          <a:p>
            <a:r>
              <a:rPr lang="en-US" dirty="0"/>
              <a:t>CXL can address the challenges covered before by decoupling computing and memory resources.</a:t>
            </a:r>
          </a:p>
          <a:p>
            <a:r>
              <a:rPr lang="en-US" dirty="0"/>
              <a:t>Memory expansion cards through cxl can also close the latency and capacity gap between current DRAM and SSDs</a:t>
            </a:r>
          </a:p>
        </p:txBody>
      </p:sp>
    </p:spTree>
    <p:extLst>
      <p:ext uri="{BB962C8B-B14F-4D97-AF65-F5344CB8AC3E}">
        <p14:creationId xmlns:p14="http://schemas.microsoft.com/office/powerpoint/2010/main" val="394295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71c3652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71c3652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1000"/>
              </a:spcBef>
              <a:spcAft>
                <a:spcPts val="0"/>
              </a:spcAft>
              <a:buClr>
                <a:schemeClr val="dk1"/>
              </a:buClr>
              <a:buSzPts val="1800"/>
              <a:buFont typeface="Arial"/>
              <a:buChar char="●"/>
              <a:tabLst/>
              <a:defRPr/>
            </a:pPr>
            <a:r>
              <a:rPr lang="en-US" dirty="0"/>
              <a:t>CXL promises to be highly supported with 193 companies being members of the CXL consortium and overall research related to this technology at an all time high.</a:t>
            </a:r>
          </a:p>
          <a:p>
            <a:pPr marL="457200" marR="0" lvl="0" indent="-342900" algn="l" defTabSz="914400" rtl="0" eaLnBrk="1" fontAlgn="auto" latinLnBrk="0" hangingPunct="1">
              <a:lnSpc>
                <a:spcPct val="100000"/>
              </a:lnSpc>
              <a:spcBef>
                <a:spcPts val="1000"/>
              </a:spcBef>
              <a:spcAft>
                <a:spcPts val="0"/>
              </a:spcAft>
              <a:buClr>
                <a:schemeClr val="dk1"/>
              </a:buClr>
              <a:buSzPts val="1800"/>
              <a:buFont typeface="Arial"/>
              <a:buChar char="●"/>
              <a:tabLst/>
              <a:defRPr/>
            </a:pPr>
            <a:r>
              <a:rPr lang="en-US" dirty="0">
                <a:solidFill>
                  <a:schemeClr val="dk1"/>
                </a:solidFill>
              </a:rPr>
              <a:t>However, there is a Lack of  existing CXL 3.0 devices and CXL Switches</a:t>
            </a:r>
          </a:p>
          <a:p>
            <a:pPr marL="457200" marR="0" lvl="0" indent="-342900" algn="l" defTabSz="914400" rtl="0" eaLnBrk="1" fontAlgn="auto" latinLnBrk="0" hangingPunct="1">
              <a:lnSpc>
                <a:spcPct val="100000"/>
              </a:lnSpc>
              <a:spcBef>
                <a:spcPts val="1000"/>
              </a:spcBef>
              <a:spcAft>
                <a:spcPts val="0"/>
              </a:spcAft>
              <a:buClr>
                <a:schemeClr val="dk1"/>
              </a:buClr>
              <a:buSzPts val="1800"/>
              <a:buFont typeface="Arial"/>
              <a:buChar char="●"/>
              <a:tabLst/>
              <a:defRPr/>
            </a:pPr>
            <a:r>
              <a:rPr lang="en-US" dirty="0">
                <a:solidFill>
                  <a:schemeClr val="dk1"/>
                </a:solidFill>
              </a:rPr>
              <a:t>Current evaluation of CXL systems:</a:t>
            </a:r>
          </a:p>
          <a:p>
            <a:pPr marL="914400" lvl="1" indent="-323850" algn="l" rtl="0">
              <a:spcBef>
                <a:spcPts val="1000"/>
              </a:spcBef>
              <a:spcAft>
                <a:spcPts val="0"/>
              </a:spcAft>
              <a:buClr>
                <a:schemeClr val="dk1"/>
              </a:buClr>
              <a:buSzPts val="1500"/>
              <a:buChar char="○"/>
            </a:pPr>
            <a:r>
              <a:rPr lang="en-US" sz="1500" dirty="0">
                <a:solidFill>
                  <a:schemeClr val="dk1"/>
                </a:solidFill>
              </a:rPr>
              <a:t>CXL 1.1 memory expansion, through FPGAs or ASICs </a:t>
            </a:r>
          </a:p>
          <a:p>
            <a:pPr marL="914400" lvl="1" indent="-323850" algn="l" rtl="0">
              <a:spcBef>
                <a:spcPts val="1000"/>
              </a:spcBef>
              <a:spcAft>
                <a:spcPts val="0"/>
              </a:spcAft>
              <a:buClr>
                <a:schemeClr val="dk1"/>
              </a:buClr>
              <a:buSzPts val="1500"/>
              <a:buChar char="○"/>
            </a:pPr>
            <a:r>
              <a:rPr lang="en-US" sz="1500" dirty="0">
                <a:solidFill>
                  <a:schemeClr val="dk1"/>
                </a:solidFill>
              </a:rPr>
              <a:t>Emulation of CXL via QEMU and NUMA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71c3652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71c3652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gem5-CXL is an extension of the gem5 simulator that enables simulation with CXL-like devices in a multi-host, full system environment.</a:t>
            </a:r>
          </a:p>
          <a:p>
            <a:pPr marL="0" lvl="0" indent="0" algn="l" rtl="0">
              <a:spcBef>
                <a:spcPts val="1200"/>
              </a:spcBef>
              <a:spcAft>
                <a:spcPts val="0"/>
              </a:spcAft>
              <a:buNone/>
            </a:pPr>
            <a:r>
              <a:rPr lang="en-US" dirty="0">
                <a:solidFill>
                  <a:schemeClr val="dk1"/>
                </a:solidFill>
              </a:rPr>
              <a:t>Project goals:</a:t>
            </a:r>
          </a:p>
          <a:p>
            <a:pPr marL="457200" lvl="0" indent="-342900" algn="l" rtl="0">
              <a:spcBef>
                <a:spcPts val="1200"/>
              </a:spcBef>
              <a:spcAft>
                <a:spcPts val="0"/>
              </a:spcAft>
              <a:buClr>
                <a:schemeClr val="dk1"/>
              </a:buClr>
              <a:buSzPts val="1800"/>
              <a:buChar char="●"/>
            </a:pPr>
            <a:r>
              <a:rPr lang="en-US" dirty="0">
                <a:solidFill>
                  <a:schemeClr val="dk1"/>
                </a:solidFill>
              </a:rPr>
              <a:t>Provide a platform for multi-device simulation</a:t>
            </a:r>
          </a:p>
          <a:p>
            <a:pPr marL="457200" lvl="0" indent="-342900" algn="l" rtl="0">
              <a:spcBef>
                <a:spcPts val="1000"/>
              </a:spcBef>
              <a:spcAft>
                <a:spcPts val="0"/>
              </a:spcAft>
              <a:buClr>
                <a:schemeClr val="dk1"/>
              </a:buClr>
              <a:buSzPts val="1800"/>
              <a:buChar char="●"/>
            </a:pPr>
            <a:r>
              <a:rPr lang="en-US" dirty="0">
                <a:solidFill>
                  <a:schemeClr val="dk1"/>
                </a:solidFill>
              </a:rPr>
              <a:t>Simulate clusters of heterogeneous ISAs</a:t>
            </a:r>
          </a:p>
          <a:p>
            <a:pPr marL="457200" lvl="0" indent="-342900" algn="l" rtl="0">
              <a:spcBef>
                <a:spcPts val="1000"/>
              </a:spcBef>
              <a:spcAft>
                <a:spcPts val="0"/>
              </a:spcAft>
              <a:buClr>
                <a:schemeClr val="dk1"/>
              </a:buClr>
              <a:buSzPts val="1800"/>
              <a:buChar char="●"/>
            </a:pPr>
            <a:r>
              <a:rPr lang="en-US" dirty="0">
                <a:solidFill>
                  <a:schemeClr val="dk1"/>
                </a:solidFill>
              </a:rPr>
              <a:t>Enable coherent communication between devices</a:t>
            </a:r>
          </a:p>
          <a:p>
            <a:pPr marL="457200" lvl="0" indent="-342900" algn="l" rtl="0">
              <a:spcBef>
                <a:spcPts val="1000"/>
              </a:spcBef>
              <a:spcAft>
                <a:spcPts val="0"/>
              </a:spcAft>
              <a:buClr>
                <a:schemeClr val="dk1"/>
              </a:buClr>
              <a:buSzPts val="1800"/>
              <a:buChar char="●"/>
            </a:pPr>
            <a:r>
              <a:rPr lang="en-US" dirty="0">
                <a:solidFill>
                  <a:schemeClr val="dk1"/>
                </a:solidFill>
              </a:rPr>
              <a:t>Enable research into areas of disaggregated systems that were unavailable with previous evaluation methods.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US" dirty="0"/>
              <a:t>Following the same principle, we have created a Cluster object that takes in a list of boards and connects them together via a user-configurable network. </a:t>
            </a:r>
          </a:p>
          <a:p>
            <a:pPr marL="171450" lvl="0" indent="-171450" algn="l" rtl="0">
              <a:spcBef>
                <a:spcPts val="0"/>
              </a:spcBef>
              <a:spcAft>
                <a:spcPts val="0"/>
              </a:spcAft>
            </a:pPr>
            <a:r>
              <a:rPr lang="en-US" dirty="0"/>
              <a:t>The boards in this cluster are existing mainline board objects with a new parameter called “</a:t>
            </a:r>
            <a:r>
              <a:rPr lang="en-US" dirty="0" err="1"/>
              <a:t>remote_port</a:t>
            </a:r>
            <a:r>
              <a:rPr lang="en-US" dirty="0"/>
              <a:t>” which connects to the CXL network. </a:t>
            </a:r>
          </a:p>
          <a:p>
            <a:pPr marL="171450" lvl="0" indent="-171450" algn="l" rtl="0">
              <a:spcBef>
                <a:spcPts val="0"/>
              </a:spcBef>
              <a:spcAft>
                <a:spcPts val="0"/>
              </a:spcAft>
            </a:pPr>
            <a:r>
              <a:rPr lang="en-US" dirty="0"/>
              <a:t>These boards are also modular, in the sense that you can have a cluster with boards with different characteristics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ease-of-use and reproducibility, we have created a </a:t>
            </a:r>
            <a:r>
              <a:rPr lang="en-US" dirty="0" err="1"/>
              <a:t>CXLSubSystem</a:t>
            </a:r>
            <a:r>
              <a:rPr lang="en-US" dirty="0"/>
              <a:t> object, which is a gem5 standard library object that can be imported to a regular gem5 run scripts. </a:t>
            </a:r>
          </a:p>
          <a:p>
            <a:pPr marL="0" lvl="0" indent="0" algn="l" rtl="0">
              <a:spcBef>
                <a:spcPts val="0"/>
              </a:spcBef>
              <a:spcAft>
                <a:spcPts val="0"/>
              </a:spcAft>
              <a:buNone/>
            </a:pPr>
            <a:r>
              <a:rPr lang="en-US" dirty="0"/>
              <a:t>We have also created a Cluster object that takes in a list of hosts and devices, and functions like gem5’s board objects. </a:t>
            </a:r>
          </a:p>
          <a:p>
            <a:pPr marL="0" lvl="0" indent="0" algn="l" rtl="0">
              <a:spcBef>
                <a:spcPts val="0"/>
              </a:spcBef>
              <a:spcAft>
                <a:spcPts val="0"/>
              </a:spcAft>
              <a:buNone/>
            </a:pPr>
            <a:r>
              <a:rPr lang="en-US" dirty="0"/>
              <a:t>Lastly, we extended gem5’s board objects (like X86Board) to have a new “</a:t>
            </a:r>
            <a:r>
              <a:rPr lang="en-US" dirty="0" err="1"/>
              <a:t>remote_port</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means that to use the infrastructure, a user can simply create multiple boards (instead of 1 in a regular gem5 simulation), import and create this </a:t>
            </a:r>
            <a:r>
              <a:rPr lang="en-US" dirty="0" err="1"/>
              <a:t>CXLSubSystem</a:t>
            </a:r>
            <a:r>
              <a:rPr lang="en-US" dirty="0"/>
              <a:t> object, and create a cluster object with the list of boards and the </a:t>
            </a:r>
            <a:r>
              <a:rPr lang="en-US" dirty="0" err="1"/>
              <a:t>CXLSubSystem</a:t>
            </a:r>
            <a:r>
              <a:rPr lang="en-US" dirty="0"/>
              <a:t> as arguments.</a:t>
            </a:r>
          </a:p>
          <a:p>
            <a:pPr marL="158750" indent="0">
              <a:buNone/>
            </a:pPr>
            <a:endParaRPr lang="en-US" dirty="0"/>
          </a:p>
        </p:txBody>
      </p:sp>
    </p:spTree>
    <p:extLst>
      <p:ext uri="{BB962C8B-B14F-4D97-AF65-F5344CB8AC3E}">
        <p14:creationId xmlns:p14="http://schemas.microsoft.com/office/powerpoint/2010/main" val="216848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US" dirty="0"/>
              <a:t>Following the same principle, we have created a Cluster object that takes in a list of boards and connects them together via a user-configurable network. </a:t>
            </a:r>
          </a:p>
          <a:p>
            <a:pPr marL="171450" lvl="0" indent="-171450" algn="l" rtl="0">
              <a:spcBef>
                <a:spcPts val="0"/>
              </a:spcBef>
              <a:spcAft>
                <a:spcPts val="0"/>
              </a:spcAft>
            </a:pPr>
            <a:r>
              <a:rPr lang="en-US" dirty="0"/>
              <a:t>The boards in this cluster are existing mainline board objects with a new parameter called “</a:t>
            </a:r>
            <a:r>
              <a:rPr lang="en-US" dirty="0" err="1"/>
              <a:t>remote_port</a:t>
            </a:r>
            <a:r>
              <a:rPr lang="en-US" dirty="0"/>
              <a:t>” which connects to the CXL network. </a:t>
            </a:r>
          </a:p>
          <a:p>
            <a:pPr marL="171450" lvl="0" indent="-171450" algn="l" rtl="0">
              <a:spcBef>
                <a:spcPts val="0"/>
              </a:spcBef>
              <a:spcAft>
                <a:spcPts val="0"/>
              </a:spcAft>
            </a:pPr>
            <a:r>
              <a:rPr lang="en-US" dirty="0"/>
              <a:t>These boards are also modular, in the sense that you can have a cluster with boards with different characteristics</a:t>
            </a:r>
          </a:p>
          <a:p>
            <a:endParaRPr lang="en-US" dirty="0"/>
          </a:p>
        </p:txBody>
      </p:sp>
    </p:spTree>
    <p:extLst>
      <p:ext uri="{BB962C8B-B14F-4D97-AF65-F5344CB8AC3E}">
        <p14:creationId xmlns:p14="http://schemas.microsoft.com/office/powerpoint/2010/main" val="268026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15B3-1925-ECBC-F6CF-1F0FB36C7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2ECF-4AAA-E68F-4B9C-31500EA635C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3C0C5C-FF24-C7EF-A8B4-7FC131A45F47}"/>
              </a:ext>
            </a:extLst>
          </p:cNvPr>
          <p:cNvSpPr>
            <a:spLocks noGrp="1"/>
          </p:cNvSpPr>
          <p:nvPr>
            <p:ph type="body" idx="1"/>
          </p:nvPr>
        </p:nvSpPr>
        <p:spPr/>
        <p:txBody>
          <a:bodyPr/>
          <a:lstStyle/>
          <a:p>
            <a:pPr marL="171450" lvl="0" indent="-171450" algn="l" rtl="0">
              <a:spcBef>
                <a:spcPts val="0"/>
              </a:spcBef>
              <a:spcAft>
                <a:spcPts val="0"/>
              </a:spcAft>
            </a:pPr>
            <a:r>
              <a:rPr lang="en-US" dirty="0"/>
              <a:t>We have created a </a:t>
            </a:r>
            <a:r>
              <a:rPr lang="en-US" dirty="0" err="1"/>
              <a:t>CXLSubSystem</a:t>
            </a:r>
            <a:r>
              <a:rPr lang="en-US" dirty="0"/>
              <a:t> object, which is a gem5 standard library object that can be imported to a regular gem5 run scripts.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CXL </a:t>
            </a:r>
            <a:r>
              <a:rPr lang="en-US" dirty="0" err="1"/>
              <a:t>SubSystem</a:t>
            </a:r>
            <a:r>
              <a:rPr lang="en-US" dirty="0"/>
              <a:t> takes in a memory configuration which can be changed according to the user’s preferences.</a:t>
            </a:r>
          </a:p>
          <a:p>
            <a:pPr marL="171450" lvl="0" indent="-171450" algn="l" rtl="0">
              <a:spcBef>
                <a:spcPts val="0"/>
              </a:spcBef>
              <a:spcAft>
                <a:spcPts val="0"/>
              </a:spcAft>
            </a:pPr>
            <a:r>
              <a:rPr lang="en-US" dirty="0"/>
              <a:t>This object connects to the cluster and is addressable by the boards in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changes allow us to use this infrastructure with the minimal amount of changes to existing scripts. To use the infrastructure, a user can simply create multiple boards (instead of 1 in a regular gem5 simulation), import and create this </a:t>
            </a:r>
            <a:r>
              <a:rPr lang="en-US" dirty="0" err="1"/>
              <a:t>CXLSubSystem</a:t>
            </a:r>
            <a:r>
              <a:rPr lang="en-US" dirty="0"/>
              <a:t> object, and create a cluster object with the list of boards and the </a:t>
            </a:r>
            <a:r>
              <a:rPr lang="en-US" dirty="0" err="1"/>
              <a:t>CXLSubSystem</a:t>
            </a:r>
            <a:r>
              <a:rPr lang="en-US" dirty="0"/>
              <a:t> as arguments.</a:t>
            </a:r>
          </a:p>
          <a:p>
            <a:endParaRPr lang="en-US" dirty="0"/>
          </a:p>
        </p:txBody>
      </p:sp>
    </p:spTree>
    <p:extLst>
      <p:ext uri="{BB962C8B-B14F-4D97-AF65-F5344CB8AC3E}">
        <p14:creationId xmlns:p14="http://schemas.microsoft.com/office/powerpoint/2010/main" val="213951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B7C73-3248-975D-27EA-D187332B4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D14E2-F40D-C881-93EA-67182A827CB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5B0925-554B-5C95-014D-E8F8729C9CF1}"/>
              </a:ext>
            </a:extLst>
          </p:cNvPr>
          <p:cNvSpPr>
            <a:spLocks noGrp="1"/>
          </p:cNvSpPr>
          <p:nvPr>
            <p:ph type="body" idx="1"/>
          </p:nvPr>
        </p:nvSpPr>
        <p:spPr/>
        <p:txBody>
          <a:bodyPr/>
          <a:lstStyle/>
          <a:p>
            <a:pPr marL="171450" lvl="0" indent="-171450" algn="l" rtl="0">
              <a:spcBef>
                <a:spcPts val="0"/>
              </a:spcBef>
              <a:spcAft>
                <a:spcPts val="0"/>
              </a:spcAft>
            </a:pPr>
            <a:r>
              <a:rPr lang="en-US" dirty="0"/>
              <a:t>We have created a </a:t>
            </a:r>
            <a:r>
              <a:rPr lang="en-US" dirty="0" err="1"/>
              <a:t>CXLSubSystem</a:t>
            </a:r>
            <a:r>
              <a:rPr lang="en-US" dirty="0"/>
              <a:t> object, which is a gem5 standard library object that can be imported to a regular gem5 run scripts.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CXL </a:t>
            </a:r>
            <a:r>
              <a:rPr lang="en-US" dirty="0" err="1"/>
              <a:t>SubSystem</a:t>
            </a:r>
            <a:r>
              <a:rPr lang="en-US" dirty="0"/>
              <a:t> takes in a memory configuration which can be changed according to the user’s preferences.</a:t>
            </a:r>
          </a:p>
          <a:p>
            <a:pPr marL="171450" lvl="0" indent="-171450" algn="l" rtl="0">
              <a:spcBef>
                <a:spcPts val="0"/>
              </a:spcBef>
              <a:spcAft>
                <a:spcPts val="0"/>
              </a:spcAft>
            </a:pPr>
            <a:r>
              <a:rPr lang="en-US" dirty="0"/>
              <a:t>This object connects to the cluster and is addressable by the boards in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changes allow us to use this infrastructure with the minimal amount of changes to existing scripts. To use the infrastructure, a user can simply create multiple boards (instead of 1 in a regular gem5 simulation), import and create this </a:t>
            </a:r>
            <a:r>
              <a:rPr lang="en-US" dirty="0" err="1"/>
              <a:t>CXLSubSystem</a:t>
            </a:r>
            <a:r>
              <a:rPr lang="en-US" dirty="0"/>
              <a:t> object, and create a cluster object with the list of boards and the </a:t>
            </a:r>
            <a:r>
              <a:rPr lang="en-US" dirty="0" err="1"/>
              <a:t>CXLSubSystem</a:t>
            </a:r>
            <a:r>
              <a:rPr lang="en-US" dirty="0"/>
              <a:t> as arguments.</a:t>
            </a:r>
          </a:p>
          <a:p>
            <a:endParaRPr lang="en-US" dirty="0"/>
          </a:p>
          <a:p>
            <a:endParaRPr lang="en-US" dirty="0"/>
          </a:p>
        </p:txBody>
      </p:sp>
    </p:spTree>
    <p:extLst>
      <p:ext uri="{BB962C8B-B14F-4D97-AF65-F5344CB8AC3E}">
        <p14:creationId xmlns:p14="http://schemas.microsoft.com/office/powerpoint/2010/main" val="280061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707875"/>
            <a:ext cx="8520600" cy="146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180"/>
              <a:t>gem5-CXL: A Full-System Multi-Host Simulation Infrastructure</a:t>
            </a:r>
            <a:endParaRPr sz="4180"/>
          </a:p>
        </p:txBody>
      </p:sp>
      <p:sp>
        <p:nvSpPr>
          <p:cNvPr id="55" name="Google Shape;55;p13"/>
          <p:cNvSpPr txBox="1">
            <a:spLocks noGrp="1"/>
          </p:cNvSpPr>
          <p:nvPr>
            <p:ph type="subTitle" idx="1"/>
          </p:nvPr>
        </p:nvSpPr>
        <p:spPr>
          <a:xfrm>
            <a:off x="311700" y="3948550"/>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b="1">
                <a:solidFill>
                  <a:schemeClr val="dk1"/>
                </a:solidFill>
              </a:rPr>
              <a:t>Leonardo Redivo</a:t>
            </a:r>
            <a:r>
              <a:rPr lang="en">
                <a:solidFill>
                  <a:schemeClr val="dk1"/>
                </a:solidFill>
              </a:rPr>
              <a:t>, Mahyar Samani, William Shaddix, Kaustav Goswami, Venkatesh Akella, Jason Lowe-Power</a:t>
            </a:r>
            <a:endParaRPr>
              <a:solidFill>
                <a:schemeClr val="dk1"/>
              </a:solidFill>
            </a:endParaRPr>
          </a:p>
        </p:txBody>
      </p:sp>
      <p:pic>
        <p:nvPicPr>
          <p:cNvPr id="2" name="Picture 1" descr="A yellow and blue sign&#10;&#10;AI-generated content may be incorrect.">
            <a:extLst>
              <a:ext uri="{FF2B5EF4-FFF2-40B4-BE49-F238E27FC236}">
                <a16:creationId xmlns:a16="http://schemas.microsoft.com/office/drawing/2014/main" id="{4D656E7B-3EDF-DBC1-B7EE-877C7225B447}"/>
              </a:ext>
            </a:extLst>
          </p:cNvPr>
          <p:cNvPicPr>
            <a:picLocks noChangeAspect="1"/>
          </p:cNvPicPr>
          <p:nvPr/>
        </p:nvPicPr>
        <p:blipFill>
          <a:blip r:embed="rId3"/>
          <a:stretch>
            <a:fillRect/>
          </a:stretch>
        </p:blipFill>
        <p:spPr>
          <a:xfrm>
            <a:off x="4445946" y="284386"/>
            <a:ext cx="2620431" cy="699522"/>
          </a:xfrm>
          <a:prstGeom prst="rect">
            <a:avLst/>
          </a:prstGeom>
        </p:spPr>
      </p:pic>
      <p:pic>
        <p:nvPicPr>
          <p:cNvPr id="4098" name="Picture 2" descr="UC Davis Computer Architecture Research Group · GitHub">
            <a:extLst>
              <a:ext uri="{FF2B5EF4-FFF2-40B4-BE49-F238E27FC236}">
                <a16:creationId xmlns:a16="http://schemas.microsoft.com/office/drawing/2014/main" id="{15C60215-164F-7C2B-0FF2-06C7837FE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333" y="0"/>
            <a:ext cx="1023582" cy="10235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imulation Research and gem5 - UC Davis Computer Architecture">
            <a:extLst>
              <a:ext uri="{FF2B5EF4-FFF2-40B4-BE49-F238E27FC236}">
                <a16:creationId xmlns:a16="http://schemas.microsoft.com/office/drawing/2014/main" id="{1A46F29F-3589-7361-07D0-B3AD62B15B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982" r="21650"/>
          <a:stretch>
            <a:fillRect/>
          </a:stretch>
        </p:blipFill>
        <p:spPr bwMode="auto">
          <a:xfrm>
            <a:off x="3343702" y="106008"/>
            <a:ext cx="873457" cy="87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69D55-ECF6-D1B2-2B5C-92F2970AB61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A9DD98-EDEE-86E9-808C-F8BE5A6384EC}"/>
              </a:ext>
            </a:extLst>
          </p:cNvPr>
          <p:cNvSpPr/>
          <p:nvPr/>
        </p:nvSpPr>
        <p:spPr>
          <a:xfrm>
            <a:off x="2131997" y="1419366"/>
            <a:ext cx="2620369" cy="2804615"/>
          </a:xfrm>
          <a:prstGeom prst="rect">
            <a:avLst/>
          </a:prstGeom>
          <a:solidFill>
            <a:schemeClr val="bg2"/>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5921143C-CD6A-E55A-C335-B069C8E98491}"/>
              </a:ext>
            </a:extLst>
          </p:cNvPr>
          <p:cNvGrpSpPr/>
          <p:nvPr/>
        </p:nvGrpSpPr>
        <p:grpSpPr>
          <a:xfrm rot="16200000">
            <a:off x="2327319" y="2771419"/>
            <a:ext cx="1215489" cy="1014234"/>
            <a:chOff x="1269243" y="1561831"/>
            <a:chExt cx="914399" cy="749809"/>
          </a:xfrm>
          <a:solidFill>
            <a:schemeClr val="accent6"/>
          </a:solidFill>
        </p:grpSpPr>
        <p:sp>
          <p:nvSpPr>
            <p:cNvPr id="34" name="Cross 33">
              <a:extLst>
                <a:ext uri="{FF2B5EF4-FFF2-40B4-BE49-F238E27FC236}">
                  <a16:creationId xmlns:a16="http://schemas.microsoft.com/office/drawing/2014/main" id="{5EB9ED00-6308-8C15-DDE6-C77C33637798}"/>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4A9DD0-D7CB-92BF-6670-35B4D2ED7AEC}"/>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344424B-8C48-A1FB-256E-37D32E44074E}"/>
              </a:ext>
            </a:extLst>
          </p:cNvPr>
          <p:cNvGrpSpPr/>
          <p:nvPr/>
        </p:nvGrpSpPr>
        <p:grpSpPr>
          <a:xfrm rot="10800000">
            <a:off x="3217142" y="2927025"/>
            <a:ext cx="1236867" cy="959256"/>
            <a:chOff x="1269243" y="1561831"/>
            <a:chExt cx="914399" cy="749809"/>
          </a:xfrm>
          <a:solidFill>
            <a:schemeClr val="accent6"/>
          </a:solidFill>
        </p:grpSpPr>
        <p:sp>
          <p:nvSpPr>
            <p:cNvPr id="31" name="Cross 30">
              <a:extLst>
                <a:ext uri="{FF2B5EF4-FFF2-40B4-BE49-F238E27FC236}">
                  <a16:creationId xmlns:a16="http://schemas.microsoft.com/office/drawing/2014/main" id="{E4D7370C-18BF-6B64-879F-82DC7D658586}"/>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4CFAB1-FC86-421B-DD1D-761F335EF8D2}"/>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EA7C3729-C2F6-F7D4-04E8-44DAFEF61345}"/>
              </a:ext>
            </a:extLst>
          </p:cNvPr>
          <p:cNvGrpSpPr/>
          <p:nvPr/>
        </p:nvGrpSpPr>
        <p:grpSpPr>
          <a:xfrm rot="5400000">
            <a:off x="3237529" y="1967305"/>
            <a:ext cx="1423537" cy="1014234"/>
            <a:chOff x="1269243" y="1561831"/>
            <a:chExt cx="914399" cy="749809"/>
          </a:xfrm>
          <a:solidFill>
            <a:schemeClr val="accent5"/>
          </a:solidFill>
        </p:grpSpPr>
        <p:sp>
          <p:nvSpPr>
            <p:cNvPr id="28" name="Cross 27">
              <a:extLst>
                <a:ext uri="{FF2B5EF4-FFF2-40B4-BE49-F238E27FC236}">
                  <a16:creationId xmlns:a16="http://schemas.microsoft.com/office/drawing/2014/main" id="{039C9FA1-AEB1-E8AC-887E-A4321B2CF933}"/>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3106B7-4FFD-2C26-D5F5-B6D684B8BA47}"/>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C0DD6A1F-299C-F72A-69A3-B0ACE87AB6DC}"/>
              </a:ext>
            </a:extLst>
          </p:cNvPr>
          <p:cNvGrpSpPr/>
          <p:nvPr/>
        </p:nvGrpSpPr>
        <p:grpSpPr>
          <a:xfrm>
            <a:off x="2430349" y="1759723"/>
            <a:ext cx="1236867" cy="1167303"/>
            <a:chOff x="1269243" y="1561831"/>
            <a:chExt cx="914399" cy="749809"/>
          </a:xfrm>
        </p:grpSpPr>
        <p:sp>
          <p:nvSpPr>
            <p:cNvPr id="6" name="Cross 5">
              <a:extLst>
                <a:ext uri="{FF2B5EF4-FFF2-40B4-BE49-F238E27FC236}">
                  <a16:creationId xmlns:a16="http://schemas.microsoft.com/office/drawing/2014/main" id="{57A21D4A-DB33-FF8B-49F1-F73CD8558AE7}"/>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D455C1-2EB3-3B04-C0F0-27480803228A}"/>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BB359952-89C4-A428-FC70-09741E183A20}"/>
              </a:ext>
            </a:extLst>
          </p:cNvPr>
          <p:cNvSpPr/>
          <p:nvPr/>
        </p:nvSpPr>
        <p:spPr>
          <a:xfrm>
            <a:off x="2652980" y="2670705"/>
            <a:ext cx="561758" cy="2591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688840-83A2-C5FC-D1CD-6E9F7594827C}"/>
              </a:ext>
            </a:extLst>
          </p:cNvPr>
          <p:cNvSpPr txBox="1"/>
          <p:nvPr/>
        </p:nvSpPr>
        <p:spPr>
          <a:xfrm>
            <a:off x="2508909" y="1975842"/>
            <a:ext cx="933269" cy="523220"/>
          </a:xfrm>
          <a:prstGeom prst="rect">
            <a:avLst/>
          </a:prstGeom>
          <a:noFill/>
        </p:spPr>
        <p:txBody>
          <a:bodyPr wrap="none" rtlCol="0">
            <a:spAutoFit/>
          </a:bodyPr>
          <a:lstStyle/>
          <a:p>
            <a:pPr algn="ctr"/>
            <a:r>
              <a:rPr lang="en-US" dirty="0"/>
              <a:t>12 core</a:t>
            </a:r>
          </a:p>
          <a:p>
            <a:pPr algn="ctr"/>
            <a:r>
              <a:rPr lang="en-US" dirty="0"/>
              <a:t>X86 CPU</a:t>
            </a:r>
          </a:p>
        </p:txBody>
      </p:sp>
      <p:sp>
        <p:nvSpPr>
          <p:cNvPr id="40" name="TextBox 39">
            <a:extLst>
              <a:ext uri="{FF2B5EF4-FFF2-40B4-BE49-F238E27FC236}">
                <a16:creationId xmlns:a16="http://schemas.microsoft.com/office/drawing/2014/main" id="{7E67B409-3759-3A0A-7BFF-69807C6E9E12}"/>
              </a:ext>
            </a:extLst>
          </p:cNvPr>
          <p:cNvSpPr txBox="1"/>
          <p:nvPr/>
        </p:nvSpPr>
        <p:spPr>
          <a:xfrm>
            <a:off x="3661804" y="1975842"/>
            <a:ext cx="792205" cy="738664"/>
          </a:xfrm>
          <a:prstGeom prst="rect">
            <a:avLst/>
          </a:prstGeom>
          <a:noFill/>
        </p:spPr>
        <p:txBody>
          <a:bodyPr wrap="none" rtlCol="0">
            <a:spAutoFit/>
          </a:bodyPr>
          <a:lstStyle/>
          <a:p>
            <a:pPr algn="ctr"/>
            <a:r>
              <a:rPr lang="en-US" dirty="0"/>
              <a:t>MESI</a:t>
            </a:r>
          </a:p>
          <a:p>
            <a:pPr algn="ctr"/>
            <a:r>
              <a:rPr lang="en-US" dirty="0"/>
              <a:t>3-Level</a:t>
            </a:r>
          </a:p>
          <a:p>
            <a:pPr algn="ctr"/>
            <a:r>
              <a:rPr lang="en-US" dirty="0"/>
              <a:t>Caches</a:t>
            </a:r>
          </a:p>
        </p:txBody>
      </p:sp>
      <p:sp>
        <p:nvSpPr>
          <p:cNvPr id="41" name="TextBox 40">
            <a:extLst>
              <a:ext uri="{FF2B5EF4-FFF2-40B4-BE49-F238E27FC236}">
                <a16:creationId xmlns:a16="http://schemas.microsoft.com/office/drawing/2014/main" id="{AEF09127-FAFA-0077-86B4-9CB8C1B62E7D}"/>
              </a:ext>
            </a:extLst>
          </p:cNvPr>
          <p:cNvSpPr txBox="1"/>
          <p:nvPr/>
        </p:nvSpPr>
        <p:spPr>
          <a:xfrm>
            <a:off x="2611222" y="3221278"/>
            <a:ext cx="1617751" cy="523220"/>
          </a:xfrm>
          <a:prstGeom prst="rect">
            <a:avLst/>
          </a:prstGeom>
          <a:noFill/>
        </p:spPr>
        <p:txBody>
          <a:bodyPr wrap="none" rtlCol="0">
            <a:spAutoFit/>
          </a:bodyPr>
          <a:lstStyle/>
          <a:p>
            <a:pPr algn="ctr"/>
            <a:r>
              <a:rPr lang="en-US" dirty="0"/>
              <a:t>32 GB 4-channel</a:t>
            </a:r>
          </a:p>
          <a:p>
            <a:pPr algn="ctr"/>
            <a:r>
              <a:rPr lang="en-US" dirty="0"/>
              <a:t>4800 MT/s DDR5 </a:t>
            </a:r>
          </a:p>
        </p:txBody>
      </p:sp>
      <p:sp>
        <p:nvSpPr>
          <p:cNvPr id="42" name="Title 1">
            <a:extLst>
              <a:ext uri="{FF2B5EF4-FFF2-40B4-BE49-F238E27FC236}">
                <a16:creationId xmlns:a16="http://schemas.microsoft.com/office/drawing/2014/main" id="{4A597A76-9511-AAFB-2774-8CE82437AFF0}"/>
              </a:ext>
            </a:extLst>
          </p:cNvPr>
          <p:cNvSpPr>
            <a:spLocks noGrp="1"/>
          </p:cNvSpPr>
          <p:nvPr>
            <p:ph type="title"/>
          </p:nvPr>
        </p:nvSpPr>
        <p:spPr>
          <a:xfrm>
            <a:off x="334427" y="212068"/>
            <a:ext cx="3366372" cy="572700"/>
          </a:xfrm>
        </p:spPr>
        <p:txBody>
          <a:bodyPr>
            <a:normAutofit fontScale="90000"/>
          </a:bodyPr>
          <a:lstStyle/>
          <a:p>
            <a:r>
              <a:rPr lang="en-US" dirty="0"/>
              <a:t>gem5 Modularity</a:t>
            </a:r>
          </a:p>
        </p:txBody>
      </p:sp>
      <p:sp>
        <p:nvSpPr>
          <p:cNvPr id="46" name="Rectangle 45">
            <a:extLst>
              <a:ext uri="{FF2B5EF4-FFF2-40B4-BE49-F238E27FC236}">
                <a16:creationId xmlns:a16="http://schemas.microsoft.com/office/drawing/2014/main" id="{6686F11D-B62F-72E6-9267-87D38D15C454}"/>
              </a:ext>
            </a:extLst>
          </p:cNvPr>
          <p:cNvSpPr/>
          <p:nvPr/>
        </p:nvSpPr>
        <p:spPr>
          <a:xfrm rot="5400000">
            <a:off x="6060957" y="1352192"/>
            <a:ext cx="561758" cy="259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0C76CFE-8F81-98F8-1B90-244631BBC2DE}"/>
              </a:ext>
            </a:extLst>
          </p:cNvPr>
          <p:cNvSpPr txBox="1"/>
          <p:nvPr/>
        </p:nvSpPr>
        <p:spPr>
          <a:xfrm>
            <a:off x="2386421" y="1449100"/>
            <a:ext cx="662361" cy="307777"/>
          </a:xfrm>
          <a:prstGeom prst="rect">
            <a:avLst/>
          </a:prstGeom>
          <a:noFill/>
        </p:spPr>
        <p:txBody>
          <a:bodyPr wrap="none" rtlCol="0">
            <a:spAutoFit/>
          </a:bodyPr>
          <a:lstStyle/>
          <a:p>
            <a:r>
              <a:rPr lang="en-US" dirty="0">
                <a:solidFill>
                  <a:schemeClr val="bg1"/>
                </a:solidFill>
              </a:rPr>
              <a:t>Board</a:t>
            </a:r>
          </a:p>
        </p:txBody>
      </p:sp>
      <p:pic>
        <p:nvPicPr>
          <p:cNvPr id="51" name="Picture 50" descr="A yellow and blue sign&#10;&#10;AI-generated content may be incorrect.">
            <a:extLst>
              <a:ext uri="{FF2B5EF4-FFF2-40B4-BE49-F238E27FC236}">
                <a16:creationId xmlns:a16="http://schemas.microsoft.com/office/drawing/2014/main" id="{87434E6C-DD37-274D-007E-09D140B5E9C0}"/>
              </a:ext>
            </a:extLst>
          </p:cNvPr>
          <p:cNvPicPr>
            <a:picLocks noChangeAspect="1"/>
          </p:cNvPicPr>
          <p:nvPr/>
        </p:nvPicPr>
        <p:blipFill>
          <a:blip r:embed="rId2"/>
          <a:stretch>
            <a:fillRect/>
          </a:stretch>
        </p:blipFill>
        <p:spPr>
          <a:xfrm>
            <a:off x="7226490" y="4593797"/>
            <a:ext cx="1654978" cy="441795"/>
          </a:xfrm>
          <a:prstGeom prst="rect">
            <a:avLst/>
          </a:prstGeom>
        </p:spPr>
      </p:pic>
      <p:grpSp>
        <p:nvGrpSpPr>
          <p:cNvPr id="2" name="Group 1">
            <a:extLst>
              <a:ext uri="{FF2B5EF4-FFF2-40B4-BE49-F238E27FC236}">
                <a16:creationId xmlns:a16="http://schemas.microsoft.com/office/drawing/2014/main" id="{2888A439-37A2-892D-40B0-72E400E02FDC}"/>
              </a:ext>
            </a:extLst>
          </p:cNvPr>
          <p:cNvGrpSpPr/>
          <p:nvPr/>
        </p:nvGrpSpPr>
        <p:grpSpPr>
          <a:xfrm>
            <a:off x="6212252" y="754838"/>
            <a:ext cx="1014238" cy="1423537"/>
            <a:chOff x="4572000" y="1471092"/>
            <a:chExt cx="1014238" cy="1423537"/>
          </a:xfrm>
        </p:grpSpPr>
        <p:grpSp>
          <p:nvGrpSpPr>
            <p:cNvPr id="3" name="Group 2">
              <a:extLst>
                <a:ext uri="{FF2B5EF4-FFF2-40B4-BE49-F238E27FC236}">
                  <a16:creationId xmlns:a16="http://schemas.microsoft.com/office/drawing/2014/main" id="{09F964AA-D6F1-B020-979B-99A17B1F08C6}"/>
                </a:ext>
              </a:extLst>
            </p:cNvPr>
            <p:cNvGrpSpPr/>
            <p:nvPr/>
          </p:nvGrpSpPr>
          <p:grpSpPr>
            <a:xfrm rot="5400000">
              <a:off x="4367352" y="1675744"/>
              <a:ext cx="1423537" cy="1014234"/>
              <a:chOff x="1269243" y="1561831"/>
              <a:chExt cx="914399" cy="749809"/>
            </a:xfrm>
            <a:solidFill>
              <a:schemeClr val="accent1"/>
            </a:solidFill>
          </p:grpSpPr>
          <p:sp>
            <p:nvSpPr>
              <p:cNvPr id="9" name="Cross 8">
                <a:extLst>
                  <a:ext uri="{FF2B5EF4-FFF2-40B4-BE49-F238E27FC236}">
                    <a16:creationId xmlns:a16="http://schemas.microsoft.com/office/drawing/2014/main" id="{9E265513-EBCC-D117-C67A-35B1141E2CF5}"/>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72CF01-1B14-5C00-76B8-4439389E995F}"/>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090A77A0-B0A5-B23F-A847-0505478FABF6}"/>
                </a:ext>
              </a:extLst>
            </p:cNvPr>
            <p:cNvSpPr/>
            <p:nvPr/>
          </p:nvSpPr>
          <p:spPr>
            <a:xfrm rot="5400000">
              <a:off x="4420705" y="1903448"/>
              <a:ext cx="561758" cy="259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C68615-7F42-4538-B7AF-443D2EAE93FB}"/>
                </a:ext>
              </a:extLst>
            </p:cNvPr>
            <p:cNvSpPr txBox="1"/>
            <p:nvPr/>
          </p:nvSpPr>
          <p:spPr>
            <a:xfrm>
              <a:off x="4794031" y="1692711"/>
              <a:ext cx="792205" cy="738664"/>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grpSp>
    </p:spTree>
    <p:extLst>
      <p:ext uri="{BB962C8B-B14F-4D97-AF65-F5344CB8AC3E}">
        <p14:creationId xmlns:p14="http://schemas.microsoft.com/office/powerpoint/2010/main" val="129715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47AC007-66A6-EC5E-7486-D68E6BE1A222}"/>
              </a:ext>
            </a:extLst>
          </p:cNvPr>
          <p:cNvGrpSpPr/>
          <p:nvPr/>
        </p:nvGrpSpPr>
        <p:grpSpPr>
          <a:xfrm>
            <a:off x="994141" y="2147683"/>
            <a:ext cx="2022014" cy="2806441"/>
            <a:chOff x="994141" y="2147683"/>
            <a:chExt cx="2022014" cy="2806441"/>
          </a:xfrm>
        </p:grpSpPr>
        <p:grpSp>
          <p:nvGrpSpPr>
            <p:cNvPr id="23" name="Group 22">
              <a:extLst>
                <a:ext uri="{FF2B5EF4-FFF2-40B4-BE49-F238E27FC236}">
                  <a16:creationId xmlns:a16="http://schemas.microsoft.com/office/drawing/2014/main" id="{F3DC757D-34E9-C238-4B4F-B6636886B3B8}"/>
                </a:ext>
              </a:extLst>
            </p:cNvPr>
            <p:cNvGrpSpPr/>
            <p:nvPr/>
          </p:nvGrpSpPr>
          <p:grpSpPr>
            <a:xfrm>
              <a:off x="994141" y="2147683"/>
              <a:ext cx="2022014" cy="2806441"/>
              <a:chOff x="1214652" y="1610435"/>
              <a:chExt cx="1828798" cy="2442950"/>
            </a:xfrm>
          </p:grpSpPr>
          <p:sp>
            <p:nvSpPr>
              <p:cNvPr id="26" name="Rectangle 25">
                <a:extLst>
                  <a:ext uri="{FF2B5EF4-FFF2-40B4-BE49-F238E27FC236}">
                    <a16:creationId xmlns:a16="http://schemas.microsoft.com/office/drawing/2014/main" id="{5497D31B-F792-30BE-5968-95941D4A9862}"/>
                  </a:ext>
                </a:extLst>
              </p:cNvPr>
              <p:cNvSpPr/>
              <p:nvPr/>
            </p:nvSpPr>
            <p:spPr>
              <a:xfrm>
                <a:off x="1467134" y="1610435"/>
                <a:ext cx="1576316" cy="2442950"/>
              </a:xfrm>
              <a:prstGeom prst="rect">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911CD6A2-C191-7D26-29B8-85D2937B5B28}"/>
                  </a:ext>
                </a:extLst>
              </p:cNvPr>
              <p:cNvSpPr/>
              <p:nvPr/>
            </p:nvSpPr>
            <p:spPr>
              <a:xfrm rot="16200000">
                <a:off x="119418" y="2705669"/>
                <a:ext cx="2442950" cy="252482"/>
              </a:xfrm>
              <a:prstGeom prst="trapezoid">
                <a:avLst>
                  <a:gd name="adj" fmla="val 116278"/>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3720237-317C-802F-092B-966ACA8F0605}"/>
                  </a:ext>
                </a:extLst>
              </p:cNvPr>
              <p:cNvSpPr/>
              <p:nvPr/>
            </p:nvSpPr>
            <p:spPr>
              <a:xfrm>
                <a:off x="1651379" y="1897039"/>
                <a:ext cx="1207827" cy="20416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DF62074-ADCD-2B78-299D-E7C9E256FCA5}"/>
                  </a:ext>
                </a:extLst>
              </p:cNvPr>
              <p:cNvSpPr/>
              <p:nvPr/>
            </p:nvSpPr>
            <p:spPr>
              <a:xfrm>
                <a:off x="1699146" y="1972101"/>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AAA109D-6A4D-4504-440D-28BCB45C9104}"/>
                  </a:ext>
                </a:extLst>
              </p:cNvPr>
              <p:cNvSpPr/>
              <p:nvPr/>
            </p:nvSpPr>
            <p:spPr>
              <a:xfrm>
                <a:off x="1699146" y="2216623"/>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F71EED-EC25-3279-3012-38ADEBE47C38}"/>
                  </a:ext>
                </a:extLst>
              </p:cNvPr>
              <p:cNvSpPr/>
              <p:nvPr/>
            </p:nvSpPr>
            <p:spPr>
              <a:xfrm>
                <a:off x="1699146" y="246114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F7EB6C3-31B2-3ED6-663F-E7BD3A512CC4}"/>
                  </a:ext>
                </a:extLst>
              </p:cNvPr>
              <p:cNvSpPr/>
              <p:nvPr/>
            </p:nvSpPr>
            <p:spPr>
              <a:xfrm>
                <a:off x="1699146" y="2947672"/>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CF07612-F4DF-353A-C67C-D9910FC4064D}"/>
                  </a:ext>
                </a:extLst>
              </p:cNvPr>
              <p:cNvSpPr/>
              <p:nvPr/>
            </p:nvSpPr>
            <p:spPr>
              <a:xfrm>
                <a:off x="1699144" y="319349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6CAD598-546B-7176-3B60-331DBC8E01C8}"/>
                  </a:ext>
                </a:extLst>
              </p:cNvPr>
              <p:cNvSpPr/>
              <p:nvPr/>
            </p:nvSpPr>
            <p:spPr>
              <a:xfrm>
                <a:off x="1699144" y="3438017"/>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FDE456B-0EA2-D7B7-D039-9F645BA995B1}"/>
                  </a:ext>
                </a:extLst>
              </p:cNvPr>
              <p:cNvSpPr/>
              <p:nvPr/>
            </p:nvSpPr>
            <p:spPr>
              <a:xfrm>
                <a:off x="1770797" y="253040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826EAC1-7580-8246-B034-4614F78D5534}"/>
                  </a:ext>
                </a:extLst>
              </p:cNvPr>
              <p:cNvSpPr/>
              <p:nvPr/>
            </p:nvSpPr>
            <p:spPr>
              <a:xfrm>
                <a:off x="1770797" y="2285885"/>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6D244E7-A14D-8923-6294-E73ADC1B9648}"/>
                  </a:ext>
                </a:extLst>
              </p:cNvPr>
              <p:cNvSpPr/>
              <p:nvPr/>
            </p:nvSpPr>
            <p:spPr>
              <a:xfrm>
                <a:off x="1770797" y="204197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A500CEF-BD1D-674C-5C3F-A449156846D3}"/>
                  </a:ext>
                </a:extLst>
              </p:cNvPr>
              <p:cNvSpPr/>
              <p:nvPr/>
            </p:nvSpPr>
            <p:spPr>
              <a:xfrm>
                <a:off x="1770797" y="301693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8D2194B-811F-BB04-5542-CF498C7AF740}"/>
                  </a:ext>
                </a:extLst>
              </p:cNvPr>
              <p:cNvSpPr/>
              <p:nvPr/>
            </p:nvSpPr>
            <p:spPr>
              <a:xfrm>
                <a:off x="1770796" y="326275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9B59178-E77E-59D4-D4F2-718FD58B4A18}"/>
                  </a:ext>
                </a:extLst>
              </p:cNvPr>
              <p:cNvSpPr/>
              <p:nvPr/>
            </p:nvSpPr>
            <p:spPr>
              <a:xfrm>
                <a:off x="1770795" y="350727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557D31-BFA4-008A-D10F-003656E802D4}"/>
                  </a:ext>
                </a:extLst>
              </p:cNvPr>
              <p:cNvSpPr/>
              <p:nvPr/>
            </p:nvSpPr>
            <p:spPr>
              <a:xfrm>
                <a:off x="1699144" y="3688337"/>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21B5EA-FF04-2D65-8EDB-A37E70FF4617}"/>
                  </a:ext>
                </a:extLst>
              </p:cNvPr>
              <p:cNvSpPr/>
              <p:nvPr/>
            </p:nvSpPr>
            <p:spPr>
              <a:xfrm>
                <a:off x="1770795" y="375759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A8A3CC6-A797-30F1-856A-4E1E3914C507}"/>
                  </a:ext>
                </a:extLst>
              </p:cNvPr>
              <p:cNvGrpSpPr/>
              <p:nvPr/>
            </p:nvGrpSpPr>
            <p:grpSpPr>
              <a:xfrm>
                <a:off x="1581044" y="1671339"/>
                <a:ext cx="488684" cy="164122"/>
                <a:chOff x="1575180" y="1658424"/>
                <a:chExt cx="534538" cy="190627"/>
              </a:xfrm>
            </p:grpSpPr>
            <p:sp>
              <p:nvSpPr>
                <p:cNvPr id="61" name="Oval 60">
                  <a:extLst>
                    <a:ext uri="{FF2B5EF4-FFF2-40B4-BE49-F238E27FC236}">
                      <a16:creationId xmlns:a16="http://schemas.microsoft.com/office/drawing/2014/main" id="{046989DC-1704-5CCE-D096-3B5196EDD579}"/>
                    </a:ext>
                  </a:extLst>
                </p:cNvPr>
                <p:cNvSpPr/>
                <p:nvPr/>
              </p:nvSpPr>
              <p:spPr>
                <a:xfrm>
                  <a:off x="1575180"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BF947E2-2128-BB2A-0D56-758FEDB0A73C}"/>
                    </a:ext>
                  </a:extLst>
                </p:cNvPr>
                <p:cNvSpPr/>
                <p:nvPr/>
              </p:nvSpPr>
              <p:spPr>
                <a:xfrm>
                  <a:off x="1738953"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7934CBE-BDAA-82F2-8A27-9D7A40EC9A6C}"/>
                    </a:ext>
                  </a:extLst>
                </p:cNvPr>
                <p:cNvSpPr/>
                <p:nvPr/>
              </p:nvSpPr>
              <p:spPr>
                <a:xfrm>
                  <a:off x="1898178"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6450C59E-419C-681D-77FE-215EDE2390F7}"/>
                    </a:ext>
                  </a:extLst>
                </p:cNvPr>
                <p:cNvSpPr/>
                <p:nvPr/>
              </p:nvSpPr>
              <p:spPr>
                <a:xfrm>
                  <a:off x="1575180"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6189084-9DD1-20D8-510C-8FDAC4D2F308}"/>
                    </a:ext>
                  </a:extLst>
                </p:cNvPr>
                <p:cNvSpPr/>
                <p:nvPr/>
              </p:nvSpPr>
              <p:spPr>
                <a:xfrm>
                  <a:off x="1738953"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56E43A6-0124-24AF-D24A-021013BDB387}"/>
                    </a:ext>
                  </a:extLst>
                </p:cNvPr>
                <p:cNvSpPr/>
                <p:nvPr/>
              </p:nvSpPr>
              <p:spPr>
                <a:xfrm>
                  <a:off x="1898178"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B532BF4-3BBC-B988-C925-B4353C4FF15D}"/>
                    </a:ext>
                  </a:extLst>
                </p:cNvPr>
                <p:cNvSpPr/>
                <p:nvPr/>
              </p:nvSpPr>
              <p:spPr>
                <a:xfrm>
                  <a:off x="2055127" y="1658424"/>
                  <a:ext cx="54591" cy="457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78C00B2A-62B6-57BA-B134-AE3382F943C2}"/>
                    </a:ext>
                  </a:extLst>
                </p:cNvPr>
                <p:cNvSpPr/>
                <p:nvPr/>
              </p:nvSpPr>
              <p:spPr>
                <a:xfrm>
                  <a:off x="2055126"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a:extLst>
                <a:ext uri="{FF2B5EF4-FFF2-40B4-BE49-F238E27FC236}">
                  <a16:creationId xmlns:a16="http://schemas.microsoft.com/office/drawing/2014/main" id="{7C5ED61A-CD73-66A1-3D6F-5961E16A2579}"/>
                </a:ext>
              </a:extLst>
            </p:cNvPr>
            <p:cNvSpPr/>
            <p:nvPr/>
          </p:nvSpPr>
          <p:spPr>
            <a:xfrm>
              <a:off x="1529821" y="3406186"/>
              <a:ext cx="1229809" cy="21165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5C2A6D-C213-95AB-0709-E4E3383958F1}"/>
                </a:ext>
              </a:extLst>
            </p:cNvPr>
            <p:cNvSpPr/>
            <p:nvPr/>
          </p:nvSpPr>
          <p:spPr>
            <a:xfrm>
              <a:off x="1606713" y="3478413"/>
              <a:ext cx="60359" cy="52522"/>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D8E5827-1145-7118-5CE2-5E52A63CBAD0}"/>
              </a:ext>
            </a:extLst>
          </p:cNvPr>
          <p:cNvSpPr>
            <a:spLocks noGrp="1"/>
          </p:cNvSpPr>
          <p:nvPr>
            <p:ph type="title"/>
          </p:nvPr>
        </p:nvSpPr>
        <p:spPr>
          <a:xfrm>
            <a:off x="311700" y="445025"/>
            <a:ext cx="3366372" cy="572700"/>
          </a:xfrm>
        </p:spPr>
        <p:txBody>
          <a:bodyPr>
            <a:normAutofit fontScale="90000"/>
          </a:bodyPr>
          <a:lstStyle/>
          <a:p>
            <a:r>
              <a:rPr lang="en-US" dirty="0"/>
              <a:t>gem5-CXL Modularity</a:t>
            </a:r>
          </a:p>
        </p:txBody>
      </p:sp>
      <p:sp>
        <p:nvSpPr>
          <p:cNvPr id="62" name="Arrow: Bent 61">
            <a:extLst>
              <a:ext uri="{FF2B5EF4-FFF2-40B4-BE49-F238E27FC236}">
                <a16:creationId xmlns:a16="http://schemas.microsoft.com/office/drawing/2014/main" id="{03DE7D16-0A5E-A185-ED38-BC2F6B1C993B}"/>
              </a:ext>
            </a:extLst>
          </p:cNvPr>
          <p:cNvSpPr/>
          <p:nvPr/>
        </p:nvSpPr>
        <p:spPr>
          <a:xfrm rot="10800000">
            <a:off x="2855542" y="2914483"/>
            <a:ext cx="2293070" cy="694211"/>
          </a:xfrm>
          <a:prstGeom prst="bentArrow">
            <a:avLst>
              <a:gd name="adj1" fmla="val 17157"/>
              <a:gd name="adj2" fmla="val 16060"/>
              <a:gd name="adj3" fmla="val 20104"/>
              <a:gd name="adj4" fmla="val 45711"/>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5" name="Group 134">
            <a:extLst>
              <a:ext uri="{FF2B5EF4-FFF2-40B4-BE49-F238E27FC236}">
                <a16:creationId xmlns:a16="http://schemas.microsoft.com/office/drawing/2014/main" id="{7B3B7A74-37E8-93E8-7411-C3BA2C948CBE}"/>
              </a:ext>
            </a:extLst>
          </p:cNvPr>
          <p:cNvGrpSpPr/>
          <p:nvPr/>
        </p:nvGrpSpPr>
        <p:grpSpPr>
          <a:xfrm>
            <a:off x="3678072" y="301291"/>
            <a:ext cx="2483893" cy="2542776"/>
            <a:chOff x="3678072" y="301291"/>
            <a:chExt cx="2483893" cy="2542776"/>
          </a:xfrm>
        </p:grpSpPr>
        <p:sp>
          <p:nvSpPr>
            <p:cNvPr id="43" name="Rectangle 42">
              <a:extLst>
                <a:ext uri="{FF2B5EF4-FFF2-40B4-BE49-F238E27FC236}">
                  <a16:creationId xmlns:a16="http://schemas.microsoft.com/office/drawing/2014/main" id="{045C46C5-1C58-B741-A99B-1F97F1AF6733}"/>
                </a:ext>
              </a:extLst>
            </p:cNvPr>
            <p:cNvSpPr/>
            <p:nvPr/>
          </p:nvSpPr>
          <p:spPr>
            <a:xfrm>
              <a:off x="3678072" y="301291"/>
              <a:ext cx="2483893" cy="2542776"/>
            </a:xfrm>
            <a:prstGeom prst="rect">
              <a:avLst/>
            </a:prstGeom>
            <a:solidFill>
              <a:schemeClr val="accent1">
                <a:lumMod val="40000"/>
                <a:lumOff val="60000"/>
              </a:schemeClr>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550AA58-E250-2FCB-2797-07A89E6CA71A}"/>
                </a:ext>
              </a:extLst>
            </p:cNvPr>
            <p:cNvGrpSpPr/>
            <p:nvPr/>
          </p:nvGrpSpPr>
          <p:grpSpPr>
            <a:xfrm rot="16200000">
              <a:off x="3888307" y="1506184"/>
              <a:ext cx="1102011" cy="961410"/>
              <a:chOff x="1269243" y="1561831"/>
              <a:chExt cx="914399" cy="749809"/>
            </a:xfrm>
            <a:solidFill>
              <a:schemeClr val="accent6"/>
            </a:solidFill>
          </p:grpSpPr>
          <p:sp>
            <p:nvSpPr>
              <p:cNvPr id="45" name="Cross 44">
                <a:extLst>
                  <a:ext uri="{FF2B5EF4-FFF2-40B4-BE49-F238E27FC236}">
                    <a16:creationId xmlns:a16="http://schemas.microsoft.com/office/drawing/2014/main" id="{F434A252-1BE4-A2F8-7568-8F3C719C104E}"/>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C9871D-785E-5317-F028-8AAB263B8CA6}"/>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C5DE026F-4276-DFBC-D77E-4235936B892F}"/>
                </a:ext>
              </a:extLst>
            </p:cNvPr>
            <p:cNvGrpSpPr/>
            <p:nvPr/>
          </p:nvGrpSpPr>
          <p:grpSpPr>
            <a:xfrm rot="10800000">
              <a:off x="4706700" y="1668195"/>
              <a:ext cx="1172448" cy="869700"/>
              <a:chOff x="1269243" y="1561831"/>
              <a:chExt cx="914399" cy="749809"/>
            </a:xfrm>
            <a:solidFill>
              <a:schemeClr val="accent6"/>
            </a:solidFill>
          </p:grpSpPr>
          <p:sp>
            <p:nvSpPr>
              <p:cNvPr id="48" name="Cross 47">
                <a:extLst>
                  <a:ext uri="{FF2B5EF4-FFF2-40B4-BE49-F238E27FC236}">
                    <a16:creationId xmlns:a16="http://schemas.microsoft.com/office/drawing/2014/main" id="{084FE578-3ADC-ADF7-7F44-99148CF09932}"/>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005B6D-53F7-ED3A-0AC1-E41D41A7AE39}"/>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0CD1CD3E-DBB5-7EE5-B29B-BF39A01B0DEE}"/>
                </a:ext>
              </a:extLst>
            </p:cNvPr>
            <p:cNvGrpSpPr/>
            <p:nvPr/>
          </p:nvGrpSpPr>
          <p:grpSpPr>
            <a:xfrm rot="5400000">
              <a:off x="4755405" y="777142"/>
              <a:ext cx="1290636" cy="961410"/>
              <a:chOff x="1269243" y="1561831"/>
              <a:chExt cx="914399" cy="749809"/>
            </a:xfrm>
            <a:solidFill>
              <a:schemeClr val="accent1"/>
            </a:solidFill>
          </p:grpSpPr>
          <p:sp>
            <p:nvSpPr>
              <p:cNvPr id="51" name="Cross 50">
                <a:extLst>
                  <a:ext uri="{FF2B5EF4-FFF2-40B4-BE49-F238E27FC236}">
                    <a16:creationId xmlns:a16="http://schemas.microsoft.com/office/drawing/2014/main" id="{CAF5D529-2D64-3C24-7D8A-E1CE94A40AB3}"/>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5DC9165-7C81-67B3-EA33-B5B20F45F12D}"/>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B4C37536-0056-0F5F-A705-B371039B0E05}"/>
                </a:ext>
              </a:extLst>
            </p:cNvPr>
            <p:cNvGrpSpPr/>
            <p:nvPr/>
          </p:nvGrpSpPr>
          <p:grpSpPr>
            <a:xfrm>
              <a:off x="3960885" y="609872"/>
              <a:ext cx="1172448" cy="1058324"/>
              <a:chOff x="1269243" y="1561831"/>
              <a:chExt cx="914399" cy="749809"/>
            </a:xfrm>
          </p:grpSpPr>
          <p:sp>
            <p:nvSpPr>
              <p:cNvPr id="54" name="Cross 53">
                <a:extLst>
                  <a:ext uri="{FF2B5EF4-FFF2-40B4-BE49-F238E27FC236}">
                    <a16:creationId xmlns:a16="http://schemas.microsoft.com/office/drawing/2014/main" id="{99DDB0BB-B72D-5AB8-A762-339131F3D052}"/>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C2D7760-71EE-B083-BDA7-27E901ECD5B1}"/>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07A795EA-F956-9230-531D-9328ECC51065}"/>
                </a:ext>
              </a:extLst>
            </p:cNvPr>
            <p:cNvSpPr/>
            <p:nvPr/>
          </p:nvSpPr>
          <p:spPr>
            <a:xfrm>
              <a:off x="4171921" y="1435805"/>
              <a:ext cx="532500" cy="2349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DD9CF82-4ED5-AA27-97B8-E31099FCF78F}"/>
                </a:ext>
              </a:extLst>
            </p:cNvPr>
            <p:cNvSpPr txBox="1"/>
            <p:nvPr/>
          </p:nvSpPr>
          <p:spPr>
            <a:xfrm>
              <a:off x="4035353" y="805814"/>
              <a:ext cx="884662" cy="474372"/>
            </a:xfrm>
            <a:prstGeom prst="rect">
              <a:avLst/>
            </a:prstGeom>
            <a:noFill/>
          </p:spPr>
          <p:txBody>
            <a:bodyPr wrap="none" rtlCol="0">
              <a:spAutoFit/>
            </a:bodyPr>
            <a:lstStyle/>
            <a:p>
              <a:pPr algn="ctr"/>
              <a:r>
                <a:rPr lang="en-US" dirty="0"/>
                <a:t>12 core</a:t>
              </a:r>
            </a:p>
            <a:p>
              <a:pPr algn="ctr"/>
              <a:r>
                <a:rPr lang="en-US" dirty="0"/>
                <a:t>X86 CPU</a:t>
              </a:r>
            </a:p>
          </p:txBody>
        </p:sp>
        <p:sp>
          <p:nvSpPr>
            <p:cNvPr id="58" name="TextBox 57">
              <a:extLst>
                <a:ext uri="{FF2B5EF4-FFF2-40B4-BE49-F238E27FC236}">
                  <a16:creationId xmlns:a16="http://schemas.microsoft.com/office/drawing/2014/main" id="{75A5F718-AC9A-2932-861B-6AB8B42DDEE4}"/>
                </a:ext>
              </a:extLst>
            </p:cNvPr>
            <p:cNvSpPr txBox="1"/>
            <p:nvPr/>
          </p:nvSpPr>
          <p:spPr>
            <a:xfrm>
              <a:off x="5128202" y="805814"/>
              <a:ext cx="750945" cy="669702"/>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sp>
          <p:nvSpPr>
            <p:cNvPr id="59" name="TextBox 58">
              <a:extLst>
                <a:ext uri="{FF2B5EF4-FFF2-40B4-BE49-F238E27FC236}">
                  <a16:creationId xmlns:a16="http://schemas.microsoft.com/office/drawing/2014/main" id="{83CBB5C7-D5B7-ABF7-58F9-05671013264C}"/>
                </a:ext>
              </a:extLst>
            </p:cNvPr>
            <p:cNvSpPr txBox="1"/>
            <p:nvPr/>
          </p:nvSpPr>
          <p:spPr>
            <a:xfrm>
              <a:off x="4132338" y="1934976"/>
              <a:ext cx="1533494" cy="474372"/>
            </a:xfrm>
            <a:prstGeom prst="rect">
              <a:avLst/>
            </a:prstGeom>
            <a:noFill/>
          </p:spPr>
          <p:txBody>
            <a:bodyPr wrap="none" rtlCol="0">
              <a:spAutoFit/>
            </a:bodyPr>
            <a:lstStyle/>
            <a:p>
              <a:pPr algn="ctr"/>
              <a:r>
                <a:rPr lang="en-US" dirty="0"/>
                <a:t>32 GB 4-channel</a:t>
              </a:r>
            </a:p>
            <a:p>
              <a:pPr algn="ctr"/>
              <a:r>
                <a:rPr lang="en-US" dirty="0"/>
                <a:t>4800 MT/s DDR5 </a:t>
              </a:r>
            </a:p>
          </p:txBody>
        </p:sp>
        <p:sp>
          <p:nvSpPr>
            <p:cNvPr id="65" name="TextBox 64">
              <a:extLst>
                <a:ext uri="{FF2B5EF4-FFF2-40B4-BE49-F238E27FC236}">
                  <a16:creationId xmlns:a16="http://schemas.microsoft.com/office/drawing/2014/main" id="{ABFB67BA-867C-F384-52BF-3FCD64CC6912}"/>
                </a:ext>
              </a:extLst>
            </p:cNvPr>
            <p:cNvSpPr txBox="1"/>
            <p:nvPr/>
          </p:nvSpPr>
          <p:spPr>
            <a:xfrm>
              <a:off x="3867874" y="303947"/>
              <a:ext cx="811441" cy="307777"/>
            </a:xfrm>
            <a:prstGeom prst="rect">
              <a:avLst/>
            </a:prstGeom>
            <a:noFill/>
          </p:spPr>
          <p:txBody>
            <a:bodyPr wrap="none" rtlCol="0">
              <a:spAutoFit/>
            </a:bodyPr>
            <a:lstStyle/>
            <a:p>
              <a:r>
                <a:rPr lang="en-US" dirty="0"/>
                <a:t>Board 1</a:t>
              </a:r>
            </a:p>
          </p:txBody>
        </p:sp>
      </p:grpSp>
      <p:pic>
        <p:nvPicPr>
          <p:cNvPr id="137" name="Picture 136" descr="A yellow and blue sign&#10;&#10;AI-generated content may be incorrect.">
            <a:extLst>
              <a:ext uri="{FF2B5EF4-FFF2-40B4-BE49-F238E27FC236}">
                <a16:creationId xmlns:a16="http://schemas.microsoft.com/office/drawing/2014/main" id="{F13BCFE2-28BC-9E1A-A053-0EB43B809007}"/>
              </a:ext>
            </a:extLst>
          </p:cNvPr>
          <p:cNvPicPr>
            <a:picLocks noChangeAspect="1"/>
          </p:cNvPicPr>
          <p:nvPr/>
        </p:nvPicPr>
        <p:blipFill>
          <a:blip r:embed="rId3"/>
          <a:stretch>
            <a:fillRect/>
          </a:stretch>
        </p:blipFill>
        <p:spPr>
          <a:xfrm>
            <a:off x="7226490" y="4593797"/>
            <a:ext cx="1654978" cy="441795"/>
          </a:xfrm>
          <a:prstGeom prst="rect">
            <a:avLst/>
          </a:prstGeom>
        </p:spPr>
      </p:pic>
      <p:grpSp>
        <p:nvGrpSpPr>
          <p:cNvPr id="3" name="Group 2">
            <a:extLst>
              <a:ext uri="{FF2B5EF4-FFF2-40B4-BE49-F238E27FC236}">
                <a16:creationId xmlns:a16="http://schemas.microsoft.com/office/drawing/2014/main" id="{EC01F62D-FAD4-E22E-F445-00DDF33CDE25}"/>
              </a:ext>
            </a:extLst>
          </p:cNvPr>
          <p:cNvGrpSpPr/>
          <p:nvPr/>
        </p:nvGrpSpPr>
        <p:grpSpPr>
          <a:xfrm>
            <a:off x="6411647" y="1916077"/>
            <a:ext cx="2483893" cy="2542776"/>
            <a:chOff x="6390558" y="2476931"/>
            <a:chExt cx="2483893" cy="2542776"/>
          </a:xfrm>
        </p:grpSpPr>
        <p:sp>
          <p:nvSpPr>
            <p:cNvPr id="4" name="Rectangle 3">
              <a:extLst>
                <a:ext uri="{FF2B5EF4-FFF2-40B4-BE49-F238E27FC236}">
                  <a16:creationId xmlns:a16="http://schemas.microsoft.com/office/drawing/2014/main" id="{861C2C2A-F453-6BDC-1A0D-48044299465D}"/>
                </a:ext>
              </a:extLst>
            </p:cNvPr>
            <p:cNvSpPr/>
            <p:nvPr/>
          </p:nvSpPr>
          <p:spPr>
            <a:xfrm>
              <a:off x="6390558" y="2476931"/>
              <a:ext cx="2483893" cy="2542776"/>
            </a:xfrm>
            <a:prstGeom prst="rect">
              <a:avLst/>
            </a:prstGeom>
            <a:solidFill>
              <a:schemeClr val="tx2">
                <a:lumMod val="75000"/>
              </a:schemeClr>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504B94F-D4FC-8984-51D2-24B22988CEF1}"/>
                </a:ext>
              </a:extLst>
            </p:cNvPr>
            <p:cNvGrpSpPr/>
            <p:nvPr/>
          </p:nvGrpSpPr>
          <p:grpSpPr>
            <a:xfrm rot="16200000">
              <a:off x="6600793" y="3681824"/>
              <a:ext cx="1102011" cy="961410"/>
              <a:chOff x="1269243" y="1561831"/>
              <a:chExt cx="914399" cy="749809"/>
            </a:xfrm>
            <a:solidFill>
              <a:schemeClr val="accent6"/>
            </a:solidFill>
          </p:grpSpPr>
          <p:sp>
            <p:nvSpPr>
              <p:cNvPr id="20" name="Cross 19">
                <a:extLst>
                  <a:ext uri="{FF2B5EF4-FFF2-40B4-BE49-F238E27FC236}">
                    <a16:creationId xmlns:a16="http://schemas.microsoft.com/office/drawing/2014/main" id="{9ECF0882-AD33-AC4A-DCAB-F4E22A3F642B}"/>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C1925B-A592-0D64-0810-E56BB38A1783}"/>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2AB094CC-3657-D1ED-0031-FE4607DCD3E0}"/>
                </a:ext>
              </a:extLst>
            </p:cNvPr>
            <p:cNvGrpSpPr/>
            <p:nvPr/>
          </p:nvGrpSpPr>
          <p:grpSpPr>
            <a:xfrm rot="10800000">
              <a:off x="7419186" y="3843835"/>
              <a:ext cx="1172448" cy="869700"/>
              <a:chOff x="1269243" y="1561831"/>
              <a:chExt cx="914399" cy="749809"/>
            </a:xfrm>
            <a:solidFill>
              <a:schemeClr val="accent6"/>
            </a:solidFill>
          </p:grpSpPr>
          <p:sp>
            <p:nvSpPr>
              <p:cNvPr id="18" name="Cross 17">
                <a:extLst>
                  <a:ext uri="{FF2B5EF4-FFF2-40B4-BE49-F238E27FC236}">
                    <a16:creationId xmlns:a16="http://schemas.microsoft.com/office/drawing/2014/main" id="{FE237398-6630-44C5-B779-5D33EDE2BC67}"/>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EC97CF-874A-0C79-E7B4-35AC47EBE856}"/>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11870B8-B843-EE64-2EDC-974DD4602969}"/>
                </a:ext>
              </a:extLst>
            </p:cNvPr>
            <p:cNvGrpSpPr/>
            <p:nvPr/>
          </p:nvGrpSpPr>
          <p:grpSpPr>
            <a:xfrm rot="5400000">
              <a:off x="7467891" y="2952782"/>
              <a:ext cx="1290636" cy="961410"/>
              <a:chOff x="1269243" y="1561831"/>
              <a:chExt cx="914399" cy="749809"/>
            </a:xfrm>
            <a:solidFill>
              <a:schemeClr val="accent1"/>
            </a:solidFill>
          </p:grpSpPr>
          <p:sp>
            <p:nvSpPr>
              <p:cNvPr id="16" name="Cross 15">
                <a:extLst>
                  <a:ext uri="{FF2B5EF4-FFF2-40B4-BE49-F238E27FC236}">
                    <a16:creationId xmlns:a16="http://schemas.microsoft.com/office/drawing/2014/main" id="{E5492F04-6724-40CE-6544-0B87F4735633}"/>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DED54A4-BF87-CFA4-54D1-7B374598C12A}"/>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F5C866D1-DE48-F2C7-8043-D4CCBF730B0C}"/>
                </a:ext>
              </a:extLst>
            </p:cNvPr>
            <p:cNvGrpSpPr/>
            <p:nvPr/>
          </p:nvGrpSpPr>
          <p:grpSpPr>
            <a:xfrm>
              <a:off x="6673371" y="2785512"/>
              <a:ext cx="1172448" cy="1058324"/>
              <a:chOff x="1269243" y="1561831"/>
              <a:chExt cx="914399" cy="749809"/>
            </a:xfrm>
          </p:grpSpPr>
          <p:sp>
            <p:nvSpPr>
              <p:cNvPr id="14" name="Cross 13">
                <a:extLst>
                  <a:ext uri="{FF2B5EF4-FFF2-40B4-BE49-F238E27FC236}">
                    <a16:creationId xmlns:a16="http://schemas.microsoft.com/office/drawing/2014/main" id="{C6CF5A30-B426-E8FF-5488-53EFCD8D3BFD}"/>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D7BFDF-C55A-7E25-9BC3-DB192C2F9203}"/>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5A72A7B4-DF7F-CD68-3DC9-09F5E56FCE9C}"/>
                </a:ext>
              </a:extLst>
            </p:cNvPr>
            <p:cNvSpPr/>
            <p:nvPr/>
          </p:nvSpPr>
          <p:spPr>
            <a:xfrm>
              <a:off x="6884407" y="3611445"/>
              <a:ext cx="532500" cy="2349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5012EE-C7F7-7F19-F8A3-8263579A3FA8}"/>
                </a:ext>
              </a:extLst>
            </p:cNvPr>
            <p:cNvSpPr txBox="1"/>
            <p:nvPr/>
          </p:nvSpPr>
          <p:spPr>
            <a:xfrm>
              <a:off x="6723536" y="2981454"/>
              <a:ext cx="933269" cy="523220"/>
            </a:xfrm>
            <a:prstGeom prst="rect">
              <a:avLst/>
            </a:prstGeom>
            <a:noFill/>
          </p:spPr>
          <p:txBody>
            <a:bodyPr wrap="none" rtlCol="0">
              <a:spAutoFit/>
            </a:bodyPr>
            <a:lstStyle/>
            <a:p>
              <a:pPr algn="ctr"/>
              <a:r>
                <a:rPr lang="en-US" dirty="0"/>
                <a:t>24 core</a:t>
              </a:r>
            </a:p>
            <a:p>
              <a:pPr algn="ctr"/>
              <a:r>
                <a:rPr lang="en-US" dirty="0"/>
                <a:t>X86 CPU</a:t>
              </a:r>
            </a:p>
          </p:txBody>
        </p:sp>
        <p:sp>
          <p:nvSpPr>
            <p:cNvPr id="11" name="TextBox 10">
              <a:extLst>
                <a:ext uri="{FF2B5EF4-FFF2-40B4-BE49-F238E27FC236}">
                  <a16:creationId xmlns:a16="http://schemas.microsoft.com/office/drawing/2014/main" id="{4C182A8F-A1A7-5F19-BB66-7E1605EBB186}"/>
                </a:ext>
              </a:extLst>
            </p:cNvPr>
            <p:cNvSpPr txBox="1"/>
            <p:nvPr/>
          </p:nvSpPr>
          <p:spPr>
            <a:xfrm>
              <a:off x="7820058" y="2981454"/>
              <a:ext cx="792205" cy="738664"/>
            </a:xfrm>
            <a:prstGeom prst="rect">
              <a:avLst/>
            </a:prstGeom>
            <a:noFill/>
          </p:spPr>
          <p:txBody>
            <a:bodyPr wrap="none" rtlCol="0">
              <a:spAutoFit/>
            </a:bodyPr>
            <a:lstStyle/>
            <a:p>
              <a:pPr algn="ctr"/>
              <a:r>
                <a:rPr lang="en-US" dirty="0"/>
                <a:t>MESI</a:t>
              </a:r>
            </a:p>
            <a:p>
              <a:pPr algn="ctr"/>
              <a:r>
                <a:rPr lang="en-US" dirty="0"/>
                <a:t>3-Level</a:t>
              </a:r>
            </a:p>
            <a:p>
              <a:pPr algn="ctr"/>
              <a:r>
                <a:rPr lang="en-US" dirty="0"/>
                <a:t>Caches</a:t>
              </a:r>
            </a:p>
          </p:txBody>
        </p:sp>
        <p:sp>
          <p:nvSpPr>
            <p:cNvPr id="12" name="TextBox 11">
              <a:extLst>
                <a:ext uri="{FF2B5EF4-FFF2-40B4-BE49-F238E27FC236}">
                  <a16:creationId xmlns:a16="http://schemas.microsoft.com/office/drawing/2014/main" id="{48CFF1AE-3AD7-163C-E106-A6E94B9C5B79}"/>
                </a:ext>
              </a:extLst>
            </p:cNvPr>
            <p:cNvSpPr txBox="1"/>
            <p:nvPr/>
          </p:nvSpPr>
          <p:spPr>
            <a:xfrm>
              <a:off x="6802695" y="4110616"/>
              <a:ext cx="1617752" cy="523220"/>
            </a:xfrm>
            <a:prstGeom prst="rect">
              <a:avLst/>
            </a:prstGeom>
            <a:noFill/>
          </p:spPr>
          <p:txBody>
            <a:bodyPr wrap="none" rtlCol="0">
              <a:spAutoFit/>
            </a:bodyPr>
            <a:lstStyle/>
            <a:p>
              <a:pPr algn="ctr"/>
              <a:r>
                <a:rPr lang="en-US" dirty="0"/>
                <a:t>16 GB 8-channel</a:t>
              </a:r>
            </a:p>
            <a:p>
              <a:pPr algn="ctr"/>
              <a:r>
                <a:rPr lang="en-US" dirty="0"/>
                <a:t>3200 MT/s DDR4 </a:t>
              </a:r>
            </a:p>
          </p:txBody>
        </p:sp>
        <p:sp>
          <p:nvSpPr>
            <p:cNvPr id="13" name="TextBox 12">
              <a:extLst>
                <a:ext uri="{FF2B5EF4-FFF2-40B4-BE49-F238E27FC236}">
                  <a16:creationId xmlns:a16="http://schemas.microsoft.com/office/drawing/2014/main" id="{BEB7982C-63AF-5B1B-34A7-4F4534DA0858}"/>
                </a:ext>
              </a:extLst>
            </p:cNvPr>
            <p:cNvSpPr txBox="1"/>
            <p:nvPr/>
          </p:nvSpPr>
          <p:spPr>
            <a:xfrm>
              <a:off x="6580360" y="2479587"/>
              <a:ext cx="811441" cy="307777"/>
            </a:xfrm>
            <a:prstGeom prst="rect">
              <a:avLst/>
            </a:prstGeom>
            <a:noFill/>
          </p:spPr>
          <p:txBody>
            <a:bodyPr wrap="none" rtlCol="0">
              <a:spAutoFit/>
            </a:bodyPr>
            <a:lstStyle/>
            <a:p>
              <a:r>
                <a:rPr lang="en-US" dirty="0"/>
                <a:t>Board 2</a:t>
              </a:r>
            </a:p>
          </p:txBody>
        </p:sp>
      </p:grpSp>
    </p:spTree>
    <p:extLst>
      <p:ext uri="{BB962C8B-B14F-4D97-AF65-F5344CB8AC3E}">
        <p14:creationId xmlns:p14="http://schemas.microsoft.com/office/powerpoint/2010/main" val="52283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F4BA-2C5B-7853-D1FB-40D470FBE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D99CC-8F41-D4C8-04C8-E449D2A4BE60}"/>
              </a:ext>
            </a:extLst>
          </p:cNvPr>
          <p:cNvSpPr>
            <a:spLocks noGrp="1"/>
          </p:cNvSpPr>
          <p:nvPr>
            <p:ph type="title"/>
          </p:nvPr>
        </p:nvSpPr>
        <p:spPr>
          <a:xfrm>
            <a:off x="311700" y="445025"/>
            <a:ext cx="3366372" cy="572700"/>
          </a:xfrm>
        </p:spPr>
        <p:txBody>
          <a:bodyPr>
            <a:normAutofit fontScale="90000"/>
          </a:bodyPr>
          <a:lstStyle/>
          <a:p>
            <a:r>
              <a:rPr lang="en-US" dirty="0"/>
              <a:t>gem5-CXL Modularity</a:t>
            </a:r>
          </a:p>
        </p:txBody>
      </p:sp>
      <p:grpSp>
        <p:nvGrpSpPr>
          <p:cNvPr id="73" name="Group 72">
            <a:extLst>
              <a:ext uri="{FF2B5EF4-FFF2-40B4-BE49-F238E27FC236}">
                <a16:creationId xmlns:a16="http://schemas.microsoft.com/office/drawing/2014/main" id="{262660A1-8DDA-D4C8-D9B7-44DD0CD980E2}"/>
              </a:ext>
            </a:extLst>
          </p:cNvPr>
          <p:cNvGrpSpPr/>
          <p:nvPr/>
        </p:nvGrpSpPr>
        <p:grpSpPr>
          <a:xfrm>
            <a:off x="6411647" y="1916077"/>
            <a:ext cx="2483893" cy="2542776"/>
            <a:chOff x="6390558" y="2476931"/>
            <a:chExt cx="2483893" cy="2542776"/>
          </a:xfrm>
        </p:grpSpPr>
        <p:sp>
          <p:nvSpPr>
            <p:cNvPr id="88" name="Rectangle 87">
              <a:extLst>
                <a:ext uri="{FF2B5EF4-FFF2-40B4-BE49-F238E27FC236}">
                  <a16:creationId xmlns:a16="http://schemas.microsoft.com/office/drawing/2014/main" id="{5CA49935-BBCA-07E5-4528-5B73B81709BB}"/>
                </a:ext>
              </a:extLst>
            </p:cNvPr>
            <p:cNvSpPr/>
            <p:nvPr/>
          </p:nvSpPr>
          <p:spPr>
            <a:xfrm>
              <a:off x="6390558" y="2476931"/>
              <a:ext cx="2483893" cy="2542776"/>
            </a:xfrm>
            <a:prstGeom prst="rect">
              <a:avLst/>
            </a:prstGeom>
            <a:solidFill>
              <a:schemeClr val="tx2">
                <a:lumMod val="75000"/>
              </a:schemeClr>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DD79EFD-F4EE-E4AB-4047-3F5DDCC2E0C7}"/>
                </a:ext>
              </a:extLst>
            </p:cNvPr>
            <p:cNvGrpSpPr/>
            <p:nvPr/>
          </p:nvGrpSpPr>
          <p:grpSpPr>
            <a:xfrm rot="16200000">
              <a:off x="6600793" y="3681824"/>
              <a:ext cx="1102011" cy="961410"/>
              <a:chOff x="1269243" y="1561831"/>
              <a:chExt cx="914399" cy="749809"/>
            </a:xfrm>
            <a:solidFill>
              <a:schemeClr val="accent6"/>
            </a:solidFill>
          </p:grpSpPr>
          <p:sp>
            <p:nvSpPr>
              <p:cNvPr id="103" name="Cross 102">
                <a:extLst>
                  <a:ext uri="{FF2B5EF4-FFF2-40B4-BE49-F238E27FC236}">
                    <a16:creationId xmlns:a16="http://schemas.microsoft.com/office/drawing/2014/main" id="{A146C5A9-720D-3E49-2699-59F3D2D04CB0}"/>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B35E035-9EF3-C1D8-56AD-D9794239228A}"/>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425FF731-8652-DAB2-8A67-9D7A8B98C99A}"/>
                </a:ext>
              </a:extLst>
            </p:cNvPr>
            <p:cNvGrpSpPr/>
            <p:nvPr/>
          </p:nvGrpSpPr>
          <p:grpSpPr>
            <a:xfrm rot="10800000">
              <a:off x="7419186" y="3843835"/>
              <a:ext cx="1172448" cy="869700"/>
              <a:chOff x="1269243" y="1561831"/>
              <a:chExt cx="914399" cy="749809"/>
            </a:xfrm>
            <a:solidFill>
              <a:schemeClr val="accent6"/>
            </a:solidFill>
          </p:grpSpPr>
          <p:sp>
            <p:nvSpPr>
              <p:cNvPr id="101" name="Cross 100">
                <a:extLst>
                  <a:ext uri="{FF2B5EF4-FFF2-40B4-BE49-F238E27FC236}">
                    <a16:creationId xmlns:a16="http://schemas.microsoft.com/office/drawing/2014/main" id="{1F541004-D0E0-CB0B-B4A0-95DA9A1F31D7}"/>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D11719E-299A-6A0F-58FB-7E5A077F780B}"/>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31B88954-BD1D-0BB6-BF74-C6D4AD19D415}"/>
                </a:ext>
              </a:extLst>
            </p:cNvPr>
            <p:cNvGrpSpPr/>
            <p:nvPr/>
          </p:nvGrpSpPr>
          <p:grpSpPr>
            <a:xfrm rot="5400000">
              <a:off x="7467891" y="2952782"/>
              <a:ext cx="1290636" cy="961410"/>
              <a:chOff x="1269243" y="1561831"/>
              <a:chExt cx="914399" cy="749809"/>
            </a:xfrm>
            <a:solidFill>
              <a:schemeClr val="accent1"/>
            </a:solidFill>
          </p:grpSpPr>
          <p:sp>
            <p:nvSpPr>
              <p:cNvPr id="99" name="Cross 98">
                <a:extLst>
                  <a:ext uri="{FF2B5EF4-FFF2-40B4-BE49-F238E27FC236}">
                    <a16:creationId xmlns:a16="http://schemas.microsoft.com/office/drawing/2014/main" id="{97AFE97A-8AB6-21D3-5C4C-98A2F8C11058}"/>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ECC5343-F3BD-E27B-CED8-9DC9AEBDF2B9}"/>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BAE255F1-D34F-B3FB-ACD6-83B9DD687ABA}"/>
                </a:ext>
              </a:extLst>
            </p:cNvPr>
            <p:cNvGrpSpPr/>
            <p:nvPr/>
          </p:nvGrpSpPr>
          <p:grpSpPr>
            <a:xfrm>
              <a:off x="6673371" y="2785512"/>
              <a:ext cx="1172448" cy="1058324"/>
              <a:chOff x="1269243" y="1561831"/>
              <a:chExt cx="914399" cy="749809"/>
            </a:xfrm>
          </p:grpSpPr>
          <p:sp>
            <p:nvSpPr>
              <p:cNvPr id="97" name="Cross 96">
                <a:extLst>
                  <a:ext uri="{FF2B5EF4-FFF2-40B4-BE49-F238E27FC236}">
                    <a16:creationId xmlns:a16="http://schemas.microsoft.com/office/drawing/2014/main" id="{9810DC67-B4F2-DF5E-D701-71B7F2993379}"/>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ED5BD56-AE8D-7A80-A01A-F31C96C428DD}"/>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92">
              <a:extLst>
                <a:ext uri="{FF2B5EF4-FFF2-40B4-BE49-F238E27FC236}">
                  <a16:creationId xmlns:a16="http://schemas.microsoft.com/office/drawing/2014/main" id="{5210C53C-ED21-D358-98F0-464B4D24F456}"/>
                </a:ext>
              </a:extLst>
            </p:cNvPr>
            <p:cNvSpPr/>
            <p:nvPr/>
          </p:nvSpPr>
          <p:spPr>
            <a:xfrm>
              <a:off x="6884407" y="3611445"/>
              <a:ext cx="532500" cy="2349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29A80DE-1C02-3099-55C6-318F773CE28A}"/>
                </a:ext>
              </a:extLst>
            </p:cNvPr>
            <p:cNvSpPr txBox="1"/>
            <p:nvPr/>
          </p:nvSpPr>
          <p:spPr>
            <a:xfrm>
              <a:off x="6723536" y="2981454"/>
              <a:ext cx="933269" cy="523220"/>
            </a:xfrm>
            <a:prstGeom prst="rect">
              <a:avLst/>
            </a:prstGeom>
            <a:noFill/>
          </p:spPr>
          <p:txBody>
            <a:bodyPr wrap="none" rtlCol="0">
              <a:spAutoFit/>
            </a:bodyPr>
            <a:lstStyle/>
            <a:p>
              <a:pPr algn="ctr"/>
              <a:r>
                <a:rPr lang="en-US" dirty="0"/>
                <a:t>24 core</a:t>
              </a:r>
            </a:p>
            <a:p>
              <a:pPr algn="ctr"/>
              <a:r>
                <a:rPr lang="en-US" dirty="0"/>
                <a:t>X86 CPU</a:t>
              </a:r>
            </a:p>
          </p:txBody>
        </p:sp>
        <p:sp>
          <p:nvSpPr>
            <p:cNvPr id="95" name="TextBox 94">
              <a:extLst>
                <a:ext uri="{FF2B5EF4-FFF2-40B4-BE49-F238E27FC236}">
                  <a16:creationId xmlns:a16="http://schemas.microsoft.com/office/drawing/2014/main" id="{AC34F867-1BD5-8A28-D82F-9F8BAFA1D034}"/>
                </a:ext>
              </a:extLst>
            </p:cNvPr>
            <p:cNvSpPr txBox="1"/>
            <p:nvPr/>
          </p:nvSpPr>
          <p:spPr>
            <a:xfrm>
              <a:off x="7820058" y="2981454"/>
              <a:ext cx="792205" cy="738664"/>
            </a:xfrm>
            <a:prstGeom prst="rect">
              <a:avLst/>
            </a:prstGeom>
            <a:noFill/>
          </p:spPr>
          <p:txBody>
            <a:bodyPr wrap="none" rtlCol="0">
              <a:spAutoFit/>
            </a:bodyPr>
            <a:lstStyle/>
            <a:p>
              <a:pPr algn="ctr"/>
              <a:r>
                <a:rPr lang="en-US" dirty="0"/>
                <a:t>MESI</a:t>
              </a:r>
            </a:p>
            <a:p>
              <a:pPr algn="ctr"/>
              <a:r>
                <a:rPr lang="en-US" dirty="0"/>
                <a:t>3-Level</a:t>
              </a:r>
            </a:p>
            <a:p>
              <a:pPr algn="ctr"/>
              <a:r>
                <a:rPr lang="en-US" dirty="0"/>
                <a:t>Caches</a:t>
              </a:r>
            </a:p>
          </p:txBody>
        </p:sp>
        <p:sp>
          <p:nvSpPr>
            <p:cNvPr id="96" name="TextBox 95">
              <a:extLst>
                <a:ext uri="{FF2B5EF4-FFF2-40B4-BE49-F238E27FC236}">
                  <a16:creationId xmlns:a16="http://schemas.microsoft.com/office/drawing/2014/main" id="{096ABDA8-4CFF-B27A-DEBB-6C5333957EB2}"/>
                </a:ext>
              </a:extLst>
            </p:cNvPr>
            <p:cNvSpPr txBox="1"/>
            <p:nvPr/>
          </p:nvSpPr>
          <p:spPr>
            <a:xfrm>
              <a:off x="6802695" y="4110616"/>
              <a:ext cx="1617752" cy="523220"/>
            </a:xfrm>
            <a:prstGeom prst="rect">
              <a:avLst/>
            </a:prstGeom>
            <a:noFill/>
          </p:spPr>
          <p:txBody>
            <a:bodyPr wrap="none" rtlCol="0">
              <a:spAutoFit/>
            </a:bodyPr>
            <a:lstStyle/>
            <a:p>
              <a:pPr algn="ctr"/>
              <a:r>
                <a:rPr lang="en-US" dirty="0"/>
                <a:t>16 GB 8-channel</a:t>
              </a:r>
            </a:p>
            <a:p>
              <a:pPr algn="ctr"/>
              <a:r>
                <a:rPr lang="en-US" dirty="0"/>
                <a:t>3200 MT/s DDR4 </a:t>
              </a:r>
            </a:p>
          </p:txBody>
        </p:sp>
        <p:sp>
          <p:nvSpPr>
            <p:cNvPr id="87" name="TextBox 86">
              <a:extLst>
                <a:ext uri="{FF2B5EF4-FFF2-40B4-BE49-F238E27FC236}">
                  <a16:creationId xmlns:a16="http://schemas.microsoft.com/office/drawing/2014/main" id="{71971F30-C251-E6E3-B013-DF6B19EFD154}"/>
                </a:ext>
              </a:extLst>
            </p:cNvPr>
            <p:cNvSpPr txBox="1"/>
            <p:nvPr/>
          </p:nvSpPr>
          <p:spPr>
            <a:xfrm>
              <a:off x="6580360" y="2479587"/>
              <a:ext cx="811441" cy="307777"/>
            </a:xfrm>
            <a:prstGeom prst="rect">
              <a:avLst/>
            </a:prstGeom>
            <a:noFill/>
          </p:spPr>
          <p:txBody>
            <a:bodyPr wrap="none" rtlCol="0">
              <a:spAutoFit/>
            </a:bodyPr>
            <a:lstStyle/>
            <a:p>
              <a:r>
                <a:rPr lang="en-US" dirty="0"/>
                <a:t>Board 2</a:t>
              </a:r>
            </a:p>
          </p:txBody>
        </p:sp>
      </p:grpSp>
      <p:grpSp>
        <p:nvGrpSpPr>
          <p:cNvPr id="7" name="Group 6">
            <a:extLst>
              <a:ext uri="{FF2B5EF4-FFF2-40B4-BE49-F238E27FC236}">
                <a16:creationId xmlns:a16="http://schemas.microsoft.com/office/drawing/2014/main" id="{76C15803-9ECE-0924-6076-62A64EF06D4C}"/>
              </a:ext>
            </a:extLst>
          </p:cNvPr>
          <p:cNvGrpSpPr/>
          <p:nvPr/>
        </p:nvGrpSpPr>
        <p:grpSpPr>
          <a:xfrm>
            <a:off x="994141" y="2147683"/>
            <a:ext cx="2022014" cy="2806441"/>
            <a:chOff x="994141" y="2147683"/>
            <a:chExt cx="2022014" cy="2806441"/>
          </a:xfrm>
        </p:grpSpPr>
        <p:grpSp>
          <p:nvGrpSpPr>
            <p:cNvPr id="63" name="Group 62">
              <a:extLst>
                <a:ext uri="{FF2B5EF4-FFF2-40B4-BE49-F238E27FC236}">
                  <a16:creationId xmlns:a16="http://schemas.microsoft.com/office/drawing/2014/main" id="{42B4B509-A27B-9603-C5F8-7666D5B7AEA6}"/>
                </a:ext>
              </a:extLst>
            </p:cNvPr>
            <p:cNvGrpSpPr/>
            <p:nvPr/>
          </p:nvGrpSpPr>
          <p:grpSpPr>
            <a:xfrm>
              <a:off x="994141" y="2147683"/>
              <a:ext cx="2022014" cy="2806441"/>
              <a:chOff x="1214652" y="1610435"/>
              <a:chExt cx="1828798" cy="2442950"/>
            </a:xfrm>
          </p:grpSpPr>
          <p:sp>
            <p:nvSpPr>
              <p:cNvPr id="4" name="Rectangle 3">
                <a:extLst>
                  <a:ext uri="{FF2B5EF4-FFF2-40B4-BE49-F238E27FC236}">
                    <a16:creationId xmlns:a16="http://schemas.microsoft.com/office/drawing/2014/main" id="{EEC208B5-B538-5174-5B1C-68943CF2A33A}"/>
                  </a:ext>
                </a:extLst>
              </p:cNvPr>
              <p:cNvSpPr/>
              <p:nvPr/>
            </p:nvSpPr>
            <p:spPr>
              <a:xfrm>
                <a:off x="1467134" y="1610435"/>
                <a:ext cx="1576316" cy="2442950"/>
              </a:xfrm>
              <a:prstGeom prst="rect">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9DA7F2CA-968E-B358-60E9-F0BC1152795C}"/>
                  </a:ext>
                </a:extLst>
              </p:cNvPr>
              <p:cNvSpPr/>
              <p:nvPr/>
            </p:nvSpPr>
            <p:spPr>
              <a:xfrm rot="16200000">
                <a:off x="119418" y="2705669"/>
                <a:ext cx="2442950" cy="252482"/>
              </a:xfrm>
              <a:prstGeom prst="trapezoid">
                <a:avLst>
                  <a:gd name="adj" fmla="val 116278"/>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7669592-FF17-ECE6-FCFB-3D660A7CDD07}"/>
                  </a:ext>
                </a:extLst>
              </p:cNvPr>
              <p:cNvSpPr/>
              <p:nvPr/>
            </p:nvSpPr>
            <p:spPr>
              <a:xfrm>
                <a:off x="1651379" y="1897039"/>
                <a:ext cx="1207827" cy="20416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2D794F-B300-7FEE-EA52-37EB8385720D}"/>
                  </a:ext>
                </a:extLst>
              </p:cNvPr>
              <p:cNvSpPr/>
              <p:nvPr/>
            </p:nvSpPr>
            <p:spPr>
              <a:xfrm>
                <a:off x="1699146" y="1972101"/>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355F41-6D7D-0687-13B1-0DD2E6BC80B7}"/>
                  </a:ext>
                </a:extLst>
              </p:cNvPr>
              <p:cNvSpPr/>
              <p:nvPr/>
            </p:nvSpPr>
            <p:spPr>
              <a:xfrm>
                <a:off x="1699146" y="2216623"/>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2129D6-481E-1592-EB51-46A6A3EB200E}"/>
                  </a:ext>
                </a:extLst>
              </p:cNvPr>
              <p:cNvSpPr/>
              <p:nvPr/>
            </p:nvSpPr>
            <p:spPr>
              <a:xfrm>
                <a:off x="1699146" y="246114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CD0263-CDDC-53E1-87D9-4B642B1A96F7}"/>
                  </a:ext>
                </a:extLst>
              </p:cNvPr>
              <p:cNvSpPr/>
              <p:nvPr/>
            </p:nvSpPr>
            <p:spPr>
              <a:xfrm>
                <a:off x="1699146" y="2947672"/>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86D909-0D83-16A3-A2B7-C2A046CB1BF8}"/>
                  </a:ext>
                </a:extLst>
              </p:cNvPr>
              <p:cNvSpPr/>
              <p:nvPr/>
            </p:nvSpPr>
            <p:spPr>
              <a:xfrm>
                <a:off x="1699144" y="319349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9358BC-DB9C-4A32-69E6-B8D13ED38C1E}"/>
                  </a:ext>
                </a:extLst>
              </p:cNvPr>
              <p:cNvSpPr/>
              <p:nvPr/>
            </p:nvSpPr>
            <p:spPr>
              <a:xfrm>
                <a:off x="1699144" y="3438017"/>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ACC3786-F764-3D31-938F-4D70095E1865}"/>
                  </a:ext>
                </a:extLst>
              </p:cNvPr>
              <p:cNvSpPr/>
              <p:nvPr/>
            </p:nvSpPr>
            <p:spPr>
              <a:xfrm>
                <a:off x="1770797" y="253040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A673792-3319-4C31-36F7-5B95C6C6C8D6}"/>
                  </a:ext>
                </a:extLst>
              </p:cNvPr>
              <p:cNvSpPr/>
              <p:nvPr/>
            </p:nvSpPr>
            <p:spPr>
              <a:xfrm>
                <a:off x="1770797" y="2285885"/>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BED3267-2532-EE92-EBFB-E175670D1B5C}"/>
                  </a:ext>
                </a:extLst>
              </p:cNvPr>
              <p:cNvSpPr/>
              <p:nvPr/>
            </p:nvSpPr>
            <p:spPr>
              <a:xfrm>
                <a:off x="1770797" y="204197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6CDAF9B-01D5-88F8-BBC0-2C9FF72116A8}"/>
                  </a:ext>
                </a:extLst>
              </p:cNvPr>
              <p:cNvSpPr/>
              <p:nvPr/>
            </p:nvSpPr>
            <p:spPr>
              <a:xfrm>
                <a:off x="1770797" y="301693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B882DFD-4E2B-E5D3-4E12-A771ACD85310}"/>
                  </a:ext>
                </a:extLst>
              </p:cNvPr>
              <p:cNvSpPr/>
              <p:nvPr/>
            </p:nvSpPr>
            <p:spPr>
              <a:xfrm>
                <a:off x="1770796" y="326275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8FC7F7D-A125-3E70-2DEB-0BD2F8D26825}"/>
                  </a:ext>
                </a:extLst>
              </p:cNvPr>
              <p:cNvSpPr/>
              <p:nvPr/>
            </p:nvSpPr>
            <p:spPr>
              <a:xfrm>
                <a:off x="1770795" y="350727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FCA3A8E-9086-44ED-58CD-F2C39C126E9C}"/>
                  </a:ext>
                </a:extLst>
              </p:cNvPr>
              <p:cNvSpPr/>
              <p:nvPr/>
            </p:nvSpPr>
            <p:spPr>
              <a:xfrm>
                <a:off x="1699144" y="3688337"/>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C9153D7-6F7F-0CEF-C72B-10D931531E61}"/>
                  </a:ext>
                </a:extLst>
              </p:cNvPr>
              <p:cNvSpPr/>
              <p:nvPr/>
            </p:nvSpPr>
            <p:spPr>
              <a:xfrm>
                <a:off x="1770795" y="375759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AD229CE1-EEF1-FE83-7511-578799E3530D}"/>
                  </a:ext>
                </a:extLst>
              </p:cNvPr>
              <p:cNvGrpSpPr/>
              <p:nvPr/>
            </p:nvGrpSpPr>
            <p:grpSpPr>
              <a:xfrm>
                <a:off x="1581044" y="1671339"/>
                <a:ext cx="488684" cy="164122"/>
                <a:chOff x="1575180" y="1658424"/>
                <a:chExt cx="534538" cy="190627"/>
              </a:xfrm>
            </p:grpSpPr>
            <p:sp>
              <p:nvSpPr>
                <p:cNvPr id="28" name="Oval 27">
                  <a:extLst>
                    <a:ext uri="{FF2B5EF4-FFF2-40B4-BE49-F238E27FC236}">
                      <a16:creationId xmlns:a16="http://schemas.microsoft.com/office/drawing/2014/main" id="{966BD175-AB21-7291-81B3-CD23703E7738}"/>
                    </a:ext>
                  </a:extLst>
                </p:cNvPr>
                <p:cNvSpPr/>
                <p:nvPr/>
              </p:nvSpPr>
              <p:spPr>
                <a:xfrm>
                  <a:off x="1575180"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EFA2A1A-D1A2-40B2-6BD7-D2594819FD33}"/>
                    </a:ext>
                  </a:extLst>
                </p:cNvPr>
                <p:cNvSpPr/>
                <p:nvPr/>
              </p:nvSpPr>
              <p:spPr>
                <a:xfrm>
                  <a:off x="1738953"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755A54B-9B97-BB03-6C90-FDC3A5A072BB}"/>
                    </a:ext>
                  </a:extLst>
                </p:cNvPr>
                <p:cNvSpPr/>
                <p:nvPr/>
              </p:nvSpPr>
              <p:spPr>
                <a:xfrm>
                  <a:off x="1898178"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E854BB4-FFF3-9ACB-AE05-0C4C92701B51}"/>
                    </a:ext>
                  </a:extLst>
                </p:cNvPr>
                <p:cNvSpPr/>
                <p:nvPr/>
              </p:nvSpPr>
              <p:spPr>
                <a:xfrm>
                  <a:off x="1575180"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3A60A6-6580-CA76-968A-D591CBDDB553}"/>
                    </a:ext>
                  </a:extLst>
                </p:cNvPr>
                <p:cNvSpPr/>
                <p:nvPr/>
              </p:nvSpPr>
              <p:spPr>
                <a:xfrm>
                  <a:off x="1738953"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560EF02-1920-8BEF-8AC0-4374736F3826}"/>
                    </a:ext>
                  </a:extLst>
                </p:cNvPr>
                <p:cNvSpPr/>
                <p:nvPr/>
              </p:nvSpPr>
              <p:spPr>
                <a:xfrm>
                  <a:off x="1898178"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44AC8C9-C715-14D4-363B-AF55ADFEE438}"/>
                    </a:ext>
                  </a:extLst>
                </p:cNvPr>
                <p:cNvSpPr/>
                <p:nvPr/>
              </p:nvSpPr>
              <p:spPr>
                <a:xfrm>
                  <a:off x="2055127" y="1658424"/>
                  <a:ext cx="54591" cy="457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2130F88-FE14-ABB2-B4F8-A3D5BCA37E26}"/>
                    </a:ext>
                  </a:extLst>
                </p:cNvPr>
                <p:cNvSpPr/>
                <p:nvPr/>
              </p:nvSpPr>
              <p:spPr>
                <a:xfrm>
                  <a:off x="2055126"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a:extLst>
                <a:ext uri="{FF2B5EF4-FFF2-40B4-BE49-F238E27FC236}">
                  <a16:creationId xmlns:a16="http://schemas.microsoft.com/office/drawing/2014/main" id="{CCF434B9-1BA0-51E9-C2CC-1B60C62E6D98}"/>
                </a:ext>
              </a:extLst>
            </p:cNvPr>
            <p:cNvSpPr/>
            <p:nvPr/>
          </p:nvSpPr>
          <p:spPr>
            <a:xfrm>
              <a:off x="1529821" y="3406186"/>
              <a:ext cx="1229809" cy="21165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4850255-BE65-0059-A961-ABCB93431AC3}"/>
                </a:ext>
              </a:extLst>
            </p:cNvPr>
            <p:cNvSpPr/>
            <p:nvPr/>
          </p:nvSpPr>
          <p:spPr>
            <a:xfrm>
              <a:off x="1606713" y="3478413"/>
              <a:ext cx="60359" cy="52522"/>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rrow: Left 2">
            <a:extLst>
              <a:ext uri="{FF2B5EF4-FFF2-40B4-BE49-F238E27FC236}">
                <a16:creationId xmlns:a16="http://schemas.microsoft.com/office/drawing/2014/main" id="{4BE4F29F-92CA-1D32-436F-5853ED9B67C6}"/>
              </a:ext>
            </a:extLst>
          </p:cNvPr>
          <p:cNvSpPr/>
          <p:nvPr/>
        </p:nvSpPr>
        <p:spPr>
          <a:xfrm>
            <a:off x="2833401" y="3421128"/>
            <a:ext cx="3498156" cy="246294"/>
          </a:xfrm>
          <a:prstGeom prst="leftArrow">
            <a:avLst/>
          </a:prstGeom>
          <a:solidFill>
            <a:schemeClr val="tx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EB2BA1-6369-D3FB-CA97-C004D15B67D4}"/>
              </a:ext>
            </a:extLst>
          </p:cNvPr>
          <p:cNvGrpSpPr/>
          <p:nvPr/>
        </p:nvGrpSpPr>
        <p:grpSpPr>
          <a:xfrm>
            <a:off x="3678072" y="301291"/>
            <a:ext cx="2483893" cy="2542776"/>
            <a:chOff x="3678072" y="301291"/>
            <a:chExt cx="2483893" cy="2542776"/>
          </a:xfrm>
        </p:grpSpPr>
        <p:sp>
          <p:nvSpPr>
            <p:cNvPr id="9" name="Rectangle 8">
              <a:extLst>
                <a:ext uri="{FF2B5EF4-FFF2-40B4-BE49-F238E27FC236}">
                  <a16:creationId xmlns:a16="http://schemas.microsoft.com/office/drawing/2014/main" id="{F64997B2-324B-053B-59EF-E2CDB299742A}"/>
                </a:ext>
              </a:extLst>
            </p:cNvPr>
            <p:cNvSpPr/>
            <p:nvPr/>
          </p:nvSpPr>
          <p:spPr>
            <a:xfrm>
              <a:off x="3678072" y="301291"/>
              <a:ext cx="2483893" cy="2542776"/>
            </a:xfrm>
            <a:prstGeom prst="rect">
              <a:avLst/>
            </a:prstGeom>
            <a:solidFill>
              <a:schemeClr val="accent1">
                <a:lumMod val="40000"/>
                <a:lumOff val="60000"/>
              </a:schemeClr>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70ABFAA-8DD4-02EE-4C1A-0BA415842DD6}"/>
                </a:ext>
              </a:extLst>
            </p:cNvPr>
            <p:cNvGrpSpPr/>
            <p:nvPr/>
          </p:nvGrpSpPr>
          <p:grpSpPr>
            <a:xfrm rot="16200000">
              <a:off x="3888307" y="1506184"/>
              <a:ext cx="1102011" cy="961410"/>
              <a:chOff x="1269243" y="1561831"/>
              <a:chExt cx="914399" cy="749809"/>
            </a:xfrm>
            <a:solidFill>
              <a:schemeClr val="accent6"/>
            </a:solidFill>
          </p:grpSpPr>
          <p:sp>
            <p:nvSpPr>
              <p:cNvPr id="71" name="Cross 70">
                <a:extLst>
                  <a:ext uri="{FF2B5EF4-FFF2-40B4-BE49-F238E27FC236}">
                    <a16:creationId xmlns:a16="http://schemas.microsoft.com/office/drawing/2014/main" id="{6F6FEB54-4BB7-A664-B5BB-41D6CF6296EF}"/>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621F86A-598F-8879-8843-02038ED5F093}"/>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E0661818-C9C1-CE00-E958-7DF599FD286B}"/>
                </a:ext>
              </a:extLst>
            </p:cNvPr>
            <p:cNvGrpSpPr/>
            <p:nvPr/>
          </p:nvGrpSpPr>
          <p:grpSpPr>
            <a:xfrm rot="10800000">
              <a:off x="4706700" y="1668195"/>
              <a:ext cx="1172448" cy="869700"/>
              <a:chOff x="1269243" y="1561831"/>
              <a:chExt cx="914399" cy="749809"/>
            </a:xfrm>
            <a:solidFill>
              <a:schemeClr val="accent6"/>
            </a:solidFill>
          </p:grpSpPr>
          <p:sp>
            <p:nvSpPr>
              <p:cNvPr id="69" name="Cross 68">
                <a:extLst>
                  <a:ext uri="{FF2B5EF4-FFF2-40B4-BE49-F238E27FC236}">
                    <a16:creationId xmlns:a16="http://schemas.microsoft.com/office/drawing/2014/main" id="{CC9A4EB0-8D58-B0F7-6199-8077B0CBDE7D}"/>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9A0E7AB-E2DD-591C-E237-07623B6EF1FF}"/>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2A1764D-7AED-CB50-3FC6-5C2043386DC2}"/>
                </a:ext>
              </a:extLst>
            </p:cNvPr>
            <p:cNvGrpSpPr/>
            <p:nvPr/>
          </p:nvGrpSpPr>
          <p:grpSpPr>
            <a:xfrm rot="5400000">
              <a:off x="4755405" y="777142"/>
              <a:ext cx="1290636" cy="961410"/>
              <a:chOff x="1269243" y="1561831"/>
              <a:chExt cx="914399" cy="749809"/>
            </a:xfrm>
            <a:solidFill>
              <a:schemeClr val="accent1"/>
            </a:solidFill>
          </p:grpSpPr>
          <p:sp>
            <p:nvSpPr>
              <p:cNvPr id="67" name="Cross 66">
                <a:extLst>
                  <a:ext uri="{FF2B5EF4-FFF2-40B4-BE49-F238E27FC236}">
                    <a16:creationId xmlns:a16="http://schemas.microsoft.com/office/drawing/2014/main" id="{E5D3A63E-A4AD-CA1C-5293-38151D57AAC9}"/>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2FC95E9-06F5-3358-5AC3-4E37578F4D43}"/>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B5D4B65A-BBB6-9AD4-15A6-AAEEA081F372}"/>
                </a:ext>
              </a:extLst>
            </p:cNvPr>
            <p:cNvGrpSpPr/>
            <p:nvPr/>
          </p:nvGrpSpPr>
          <p:grpSpPr>
            <a:xfrm>
              <a:off x="3960885" y="609872"/>
              <a:ext cx="1172448" cy="1058324"/>
              <a:chOff x="1269243" y="1561831"/>
              <a:chExt cx="914399" cy="749809"/>
            </a:xfrm>
          </p:grpSpPr>
          <p:sp>
            <p:nvSpPr>
              <p:cNvPr id="61" name="Cross 60">
                <a:extLst>
                  <a:ext uri="{FF2B5EF4-FFF2-40B4-BE49-F238E27FC236}">
                    <a16:creationId xmlns:a16="http://schemas.microsoft.com/office/drawing/2014/main" id="{4C194972-BFB8-5134-1A27-61E016E6F3EA}"/>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F036201-8CCC-E9CD-3A9F-418E8976E83A}"/>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2C2F37A-972D-569D-C005-C79B3A1D7019}"/>
                </a:ext>
              </a:extLst>
            </p:cNvPr>
            <p:cNvSpPr/>
            <p:nvPr/>
          </p:nvSpPr>
          <p:spPr>
            <a:xfrm>
              <a:off x="4171921" y="1435805"/>
              <a:ext cx="532500" cy="2349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F49C442-0F60-6473-87F8-987260E4A2B0}"/>
                </a:ext>
              </a:extLst>
            </p:cNvPr>
            <p:cNvSpPr txBox="1"/>
            <p:nvPr/>
          </p:nvSpPr>
          <p:spPr>
            <a:xfrm>
              <a:off x="4035353" y="805814"/>
              <a:ext cx="884662" cy="474372"/>
            </a:xfrm>
            <a:prstGeom prst="rect">
              <a:avLst/>
            </a:prstGeom>
            <a:noFill/>
          </p:spPr>
          <p:txBody>
            <a:bodyPr wrap="none" rtlCol="0">
              <a:spAutoFit/>
            </a:bodyPr>
            <a:lstStyle/>
            <a:p>
              <a:pPr algn="ctr"/>
              <a:r>
                <a:rPr lang="en-US" dirty="0"/>
                <a:t>12 core</a:t>
              </a:r>
            </a:p>
            <a:p>
              <a:pPr algn="ctr"/>
              <a:r>
                <a:rPr lang="en-US" dirty="0"/>
                <a:t>X86 CPU</a:t>
              </a:r>
            </a:p>
          </p:txBody>
        </p:sp>
        <p:sp>
          <p:nvSpPr>
            <p:cNvPr id="41" name="TextBox 40">
              <a:extLst>
                <a:ext uri="{FF2B5EF4-FFF2-40B4-BE49-F238E27FC236}">
                  <a16:creationId xmlns:a16="http://schemas.microsoft.com/office/drawing/2014/main" id="{4F0DFDF7-E178-CE86-C203-62E1536CD8F0}"/>
                </a:ext>
              </a:extLst>
            </p:cNvPr>
            <p:cNvSpPr txBox="1"/>
            <p:nvPr/>
          </p:nvSpPr>
          <p:spPr>
            <a:xfrm>
              <a:off x="5128202" y="805814"/>
              <a:ext cx="750945" cy="669702"/>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sp>
          <p:nvSpPr>
            <p:cNvPr id="42" name="TextBox 41">
              <a:extLst>
                <a:ext uri="{FF2B5EF4-FFF2-40B4-BE49-F238E27FC236}">
                  <a16:creationId xmlns:a16="http://schemas.microsoft.com/office/drawing/2014/main" id="{408C5791-D7E0-1761-A86A-0BDD2E8B74B1}"/>
                </a:ext>
              </a:extLst>
            </p:cNvPr>
            <p:cNvSpPr txBox="1"/>
            <p:nvPr/>
          </p:nvSpPr>
          <p:spPr>
            <a:xfrm>
              <a:off x="4132338" y="1934976"/>
              <a:ext cx="1533494" cy="474372"/>
            </a:xfrm>
            <a:prstGeom prst="rect">
              <a:avLst/>
            </a:prstGeom>
            <a:noFill/>
          </p:spPr>
          <p:txBody>
            <a:bodyPr wrap="none" rtlCol="0">
              <a:spAutoFit/>
            </a:bodyPr>
            <a:lstStyle/>
            <a:p>
              <a:pPr algn="ctr"/>
              <a:r>
                <a:rPr lang="en-US" dirty="0"/>
                <a:t>32 GB 4-channel</a:t>
              </a:r>
            </a:p>
            <a:p>
              <a:pPr algn="ctr"/>
              <a:r>
                <a:rPr lang="en-US" dirty="0"/>
                <a:t>4800 MT/s DDR5 </a:t>
              </a:r>
            </a:p>
          </p:txBody>
        </p:sp>
        <p:sp>
          <p:nvSpPr>
            <p:cNvPr id="60" name="TextBox 59">
              <a:extLst>
                <a:ext uri="{FF2B5EF4-FFF2-40B4-BE49-F238E27FC236}">
                  <a16:creationId xmlns:a16="http://schemas.microsoft.com/office/drawing/2014/main" id="{4C6961C9-66C8-1113-7DAD-21E94A332CF0}"/>
                </a:ext>
              </a:extLst>
            </p:cNvPr>
            <p:cNvSpPr txBox="1"/>
            <p:nvPr/>
          </p:nvSpPr>
          <p:spPr>
            <a:xfrm>
              <a:off x="3867874" y="303947"/>
              <a:ext cx="811441" cy="307777"/>
            </a:xfrm>
            <a:prstGeom prst="rect">
              <a:avLst/>
            </a:prstGeom>
            <a:noFill/>
          </p:spPr>
          <p:txBody>
            <a:bodyPr wrap="none" rtlCol="0">
              <a:spAutoFit/>
            </a:bodyPr>
            <a:lstStyle/>
            <a:p>
              <a:r>
                <a:rPr lang="en-US" dirty="0"/>
                <a:t>Board 1</a:t>
              </a:r>
            </a:p>
          </p:txBody>
        </p:sp>
      </p:grpSp>
      <p:pic>
        <p:nvPicPr>
          <p:cNvPr id="74" name="Picture 73" descr="A yellow and blue sign&#10;&#10;AI-generated content may be incorrect.">
            <a:extLst>
              <a:ext uri="{FF2B5EF4-FFF2-40B4-BE49-F238E27FC236}">
                <a16:creationId xmlns:a16="http://schemas.microsoft.com/office/drawing/2014/main" id="{1CA1614D-2280-056F-A7EC-6931B129A673}"/>
              </a:ext>
            </a:extLst>
          </p:cNvPr>
          <p:cNvPicPr>
            <a:picLocks noChangeAspect="1"/>
          </p:cNvPicPr>
          <p:nvPr/>
        </p:nvPicPr>
        <p:blipFill>
          <a:blip r:embed="rId3"/>
          <a:stretch>
            <a:fillRect/>
          </a:stretch>
        </p:blipFill>
        <p:spPr>
          <a:xfrm>
            <a:off x="7226490" y="4593797"/>
            <a:ext cx="1654978" cy="441795"/>
          </a:xfrm>
          <a:prstGeom prst="rect">
            <a:avLst/>
          </a:prstGeom>
        </p:spPr>
      </p:pic>
    </p:spTree>
    <p:extLst>
      <p:ext uri="{BB962C8B-B14F-4D97-AF65-F5344CB8AC3E}">
        <p14:creationId xmlns:p14="http://schemas.microsoft.com/office/powerpoint/2010/main" val="231579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27328-EA0C-73BD-9B80-6B3B717F57A4}"/>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F0623DAE-245B-3CA8-72F9-39DEC38FD47C}"/>
              </a:ext>
            </a:extLst>
          </p:cNvPr>
          <p:cNvGrpSpPr/>
          <p:nvPr/>
        </p:nvGrpSpPr>
        <p:grpSpPr>
          <a:xfrm>
            <a:off x="994141" y="2147683"/>
            <a:ext cx="2022014" cy="2806441"/>
            <a:chOff x="994141" y="2147683"/>
            <a:chExt cx="2022014" cy="2806441"/>
          </a:xfrm>
        </p:grpSpPr>
        <p:grpSp>
          <p:nvGrpSpPr>
            <p:cNvPr id="23" name="Group 22">
              <a:extLst>
                <a:ext uri="{FF2B5EF4-FFF2-40B4-BE49-F238E27FC236}">
                  <a16:creationId xmlns:a16="http://schemas.microsoft.com/office/drawing/2014/main" id="{0171E63E-E776-86BC-6CD0-531E1B5CFAC1}"/>
                </a:ext>
              </a:extLst>
            </p:cNvPr>
            <p:cNvGrpSpPr/>
            <p:nvPr/>
          </p:nvGrpSpPr>
          <p:grpSpPr>
            <a:xfrm>
              <a:off x="994141" y="2147683"/>
              <a:ext cx="2022014" cy="2806441"/>
              <a:chOff x="1214652" y="1610435"/>
              <a:chExt cx="1828798" cy="2442950"/>
            </a:xfrm>
          </p:grpSpPr>
          <p:sp>
            <p:nvSpPr>
              <p:cNvPr id="26" name="Rectangle 25">
                <a:extLst>
                  <a:ext uri="{FF2B5EF4-FFF2-40B4-BE49-F238E27FC236}">
                    <a16:creationId xmlns:a16="http://schemas.microsoft.com/office/drawing/2014/main" id="{5E51ED5D-1FCD-D450-429A-AD90FCB44CFA}"/>
                  </a:ext>
                </a:extLst>
              </p:cNvPr>
              <p:cNvSpPr/>
              <p:nvPr/>
            </p:nvSpPr>
            <p:spPr>
              <a:xfrm>
                <a:off x="1467134" y="1610435"/>
                <a:ext cx="1576316" cy="2442950"/>
              </a:xfrm>
              <a:prstGeom prst="rect">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BC6A9124-19FD-8846-9E06-A74FFFEE5616}"/>
                  </a:ext>
                </a:extLst>
              </p:cNvPr>
              <p:cNvSpPr/>
              <p:nvPr/>
            </p:nvSpPr>
            <p:spPr>
              <a:xfrm rot="16200000">
                <a:off x="119418" y="2705669"/>
                <a:ext cx="2442950" cy="252482"/>
              </a:xfrm>
              <a:prstGeom prst="trapezoid">
                <a:avLst>
                  <a:gd name="adj" fmla="val 116278"/>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3E2BD1D-87F7-4F06-BD46-86E369298132}"/>
                  </a:ext>
                </a:extLst>
              </p:cNvPr>
              <p:cNvSpPr/>
              <p:nvPr/>
            </p:nvSpPr>
            <p:spPr>
              <a:xfrm>
                <a:off x="1651379" y="1897039"/>
                <a:ext cx="1207827" cy="20416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1D2478-29E0-FDC9-011C-3EC3FBAE04BB}"/>
                  </a:ext>
                </a:extLst>
              </p:cNvPr>
              <p:cNvSpPr/>
              <p:nvPr/>
            </p:nvSpPr>
            <p:spPr>
              <a:xfrm>
                <a:off x="1699146" y="1972101"/>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F662796-2520-6DBA-034F-32662D1DC169}"/>
                  </a:ext>
                </a:extLst>
              </p:cNvPr>
              <p:cNvSpPr/>
              <p:nvPr/>
            </p:nvSpPr>
            <p:spPr>
              <a:xfrm>
                <a:off x="1699146" y="2216623"/>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8AADCF9-E4D7-0968-D679-25BEA8F46CDE}"/>
                  </a:ext>
                </a:extLst>
              </p:cNvPr>
              <p:cNvSpPr/>
              <p:nvPr/>
            </p:nvSpPr>
            <p:spPr>
              <a:xfrm>
                <a:off x="1699146" y="246114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E6ECFCC-F1CD-4F1D-8E9D-D24BABBF06D2}"/>
                  </a:ext>
                </a:extLst>
              </p:cNvPr>
              <p:cNvSpPr/>
              <p:nvPr/>
            </p:nvSpPr>
            <p:spPr>
              <a:xfrm>
                <a:off x="1699146" y="2947672"/>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B7E8E2F-B7A7-04F4-C516-960A224EDBB3}"/>
                  </a:ext>
                </a:extLst>
              </p:cNvPr>
              <p:cNvSpPr/>
              <p:nvPr/>
            </p:nvSpPr>
            <p:spPr>
              <a:xfrm>
                <a:off x="1699144" y="319349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586C04-1BC6-1586-2817-48B31438571C}"/>
                  </a:ext>
                </a:extLst>
              </p:cNvPr>
              <p:cNvSpPr/>
              <p:nvPr/>
            </p:nvSpPr>
            <p:spPr>
              <a:xfrm>
                <a:off x="1699144" y="3438017"/>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B8A28C2-C9EB-3CF8-15A0-98D891F45E13}"/>
                  </a:ext>
                </a:extLst>
              </p:cNvPr>
              <p:cNvSpPr/>
              <p:nvPr/>
            </p:nvSpPr>
            <p:spPr>
              <a:xfrm>
                <a:off x="1770797" y="253040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B3DBA90-0210-9DD3-8FD1-94F6A3F1CD68}"/>
                  </a:ext>
                </a:extLst>
              </p:cNvPr>
              <p:cNvSpPr/>
              <p:nvPr/>
            </p:nvSpPr>
            <p:spPr>
              <a:xfrm>
                <a:off x="1770797" y="2285885"/>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C5665A0-64CE-408C-5CE0-46FD7D351260}"/>
                  </a:ext>
                </a:extLst>
              </p:cNvPr>
              <p:cNvSpPr/>
              <p:nvPr/>
            </p:nvSpPr>
            <p:spPr>
              <a:xfrm>
                <a:off x="1770797" y="204197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06D4430-CF60-85EF-8859-0BF672FBB8D3}"/>
                  </a:ext>
                </a:extLst>
              </p:cNvPr>
              <p:cNvSpPr/>
              <p:nvPr/>
            </p:nvSpPr>
            <p:spPr>
              <a:xfrm>
                <a:off x="1770797" y="301693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979781E-A0F0-EECB-05C1-DF3A0D738F07}"/>
                  </a:ext>
                </a:extLst>
              </p:cNvPr>
              <p:cNvSpPr/>
              <p:nvPr/>
            </p:nvSpPr>
            <p:spPr>
              <a:xfrm>
                <a:off x="1770796" y="326275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77F2055-9491-4645-4FD0-C218D7043CDC}"/>
                  </a:ext>
                </a:extLst>
              </p:cNvPr>
              <p:cNvSpPr/>
              <p:nvPr/>
            </p:nvSpPr>
            <p:spPr>
              <a:xfrm>
                <a:off x="1770795" y="350727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A9EDF72-91A3-D910-0262-B9835C440AA2}"/>
                  </a:ext>
                </a:extLst>
              </p:cNvPr>
              <p:cNvSpPr/>
              <p:nvPr/>
            </p:nvSpPr>
            <p:spPr>
              <a:xfrm>
                <a:off x="1699144" y="3688337"/>
                <a:ext cx="1112293" cy="18424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6F69258-670B-E37D-21A5-DC00533AA87D}"/>
                  </a:ext>
                </a:extLst>
              </p:cNvPr>
              <p:cNvSpPr/>
              <p:nvPr/>
            </p:nvSpPr>
            <p:spPr>
              <a:xfrm>
                <a:off x="1770795" y="375759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BAE622DC-29BF-4DF7-8C91-871E7320A4B5}"/>
                  </a:ext>
                </a:extLst>
              </p:cNvPr>
              <p:cNvGrpSpPr/>
              <p:nvPr/>
            </p:nvGrpSpPr>
            <p:grpSpPr>
              <a:xfrm>
                <a:off x="1581044" y="1671339"/>
                <a:ext cx="488684" cy="164122"/>
                <a:chOff x="1575180" y="1658424"/>
                <a:chExt cx="534538" cy="190627"/>
              </a:xfrm>
            </p:grpSpPr>
            <p:sp>
              <p:nvSpPr>
                <p:cNvPr id="61" name="Oval 60">
                  <a:extLst>
                    <a:ext uri="{FF2B5EF4-FFF2-40B4-BE49-F238E27FC236}">
                      <a16:creationId xmlns:a16="http://schemas.microsoft.com/office/drawing/2014/main" id="{7C1F6A2D-91AA-D09B-92D2-FB3F98E191FA}"/>
                    </a:ext>
                  </a:extLst>
                </p:cNvPr>
                <p:cNvSpPr/>
                <p:nvPr/>
              </p:nvSpPr>
              <p:spPr>
                <a:xfrm>
                  <a:off x="1575180"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0D87E67-821A-61CD-72AC-58DEACFAE019}"/>
                    </a:ext>
                  </a:extLst>
                </p:cNvPr>
                <p:cNvSpPr/>
                <p:nvPr/>
              </p:nvSpPr>
              <p:spPr>
                <a:xfrm>
                  <a:off x="1738953"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418330F-BD64-4C80-8475-70C171DBB981}"/>
                    </a:ext>
                  </a:extLst>
                </p:cNvPr>
                <p:cNvSpPr/>
                <p:nvPr/>
              </p:nvSpPr>
              <p:spPr>
                <a:xfrm>
                  <a:off x="1898178"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5C072D2-8048-D7CF-7760-CBEBD54643E1}"/>
                    </a:ext>
                  </a:extLst>
                </p:cNvPr>
                <p:cNvSpPr/>
                <p:nvPr/>
              </p:nvSpPr>
              <p:spPr>
                <a:xfrm>
                  <a:off x="1575180"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B60C269-D4C4-5D75-8F1B-21D6CEF2ECA2}"/>
                    </a:ext>
                  </a:extLst>
                </p:cNvPr>
                <p:cNvSpPr/>
                <p:nvPr/>
              </p:nvSpPr>
              <p:spPr>
                <a:xfrm>
                  <a:off x="1738953"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493D63F-55B0-58D8-27C5-506243505614}"/>
                    </a:ext>
                  </a:extLst>
                </p:cNvPr>
                <p:cNvSpPr/>
                <p:nvPr/>
              </p:nvSpPr>
              <p:spPr>
                <a:xfrm>
                  <a:off x="1898178"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E193839-7AD6-51A4-4818-58800E57A349}"/>
                    </a:ext>
                  </a:extLst>
                </p:cNvPr>
                <p:cNvSpPr/>
                <p:nvPr/>
              </p:nvSpPr>
              <p:spPr>
                <a:xfrm>
                  <a:off x="2055127" y="1658424"/>
                  <a:ext cx="54591" cy="457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F706F25-52C5-5719-022F-6010DE3C2DC8}"/>
                    </a:ext>
                  </a:extLst>
                </p:cNvPr>
                <p:cNvSpPr/>
                <p:nvPr/>
              </p:nvSpPr>
              <p:spPr>
                <a:xfrm>
                  <a:off x="2055126"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a:extLst>
                <a:ext uri="{FF2B5EF4-FFF2-40B4-BE49-F238E27FC236}">
                  <a16:creationId xmlns:a16="http://schemas.microsoft.com/office/drawing/2014/main" id="{7C64ADC8-3757-A01B-805E-41362F0CC6C8}"/>
                </a:ext>
              </a:extLst>
            </p:cNvPr>
            <p:cNvSpPr/>
            <p:nvPr/>
          </p:nvSpPr>
          <p:spPr>
            <a:xfrm>
              <a:off x="1529821" y="3406186"/>
              <a:ext cx="1229809" cy="2116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0184155C-02ED-8332-7545-4FD29BFBD151}"/>
                </a:ext>
              </a:extLst>
            </p:cNvPr>
            <p:cNvSpPr/>
            <p:nvPr/>
          </p:nvSpPr>
          <p:spPr>
            <a:xfrm>
              <a:off x="1606713" y="3478413"/>
              <a:ext cx="60359" cy="52522"/>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FE4D44-D8FE-CC88-DD3C-EEC0A7C87E4D}"/>
              </a:ext>
            </a:extLst>
          </p:cNvPr>
          <p:cNvSpPr>
            <a:spLocks noGrp="1"/>
          </p:cNvSpPr>
          <p:nvPr>
            <p:ph type="title"/>
          </p:nvPr>
        </p:nvSpPr>
        <p:spPr>
          <a:xfrm>
            <a:off x="311700" y="445025"/>
            <a:ext cx="3366372" cy="572700"/>
          </a:xfrm>
        </p:spPr>
        <p:txBody>
          <a:bodyPr>
            <a:normAutofit fontScale="90000"/>
          </a:bodyPr>
          <a:lstStyle/>
          <a:p>
            <a:r>
              <a:rPr lang="en-US" dirty="0"/>
              <a:t>gem5-CXL Modularity</a:t>
            </a:r>
          </a:p>
        </p:txBody>
      </p:sp>
      <p:sp>
        <p:nvSpPr>
          <p:cNvPr id="62" name="Arrow: Bent 61">
            <a:extLst>
              <a:ext uri="{FF2B5EF4-FFF2-40B4-BE49-F238E27FC236}">
                <a16:creationId xmlns:a16="http://schemas.microsoft.com/office/drawing/2014/main" id="{561F2376-7590-AD7E-7832-7EEC65497FD4}"/>
              </a:ext>
            </a:extLst>
          </p:cNvPr>
          <p:cNvSpPr/>
          <p:nvPr/>
        </p:nvSpPr>
        <p:spPr>
          <a:xfrm rot="10800000">
            <a:off x="2847201" y="2943819"/>
            <a:ext cx="2293070" cy="1851177"/>
          </a:xfrm>
          <a:prstGeom prst="bentArrow">
            <a:avLst>
              <a:gd name="adj1" fmla="val 5837"/>
              <a:gd name="adj2" fmla="val 6845"/>
              <a:gd name="adj3" fmla="val 11626"/>
              <a:gd name="adj4" fmla="val 45711"/>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B90F35E7-2A3C-61FB-1A6C-271AEAA1C6C1}"/>
              </a:ext>
            </a:extLst>
          </p:cNvPr>
          <p:cNvSpPr/>
          <p:nvPr/>
        </p:nvSpPr>
        <p:spPr>
          <a:xfrm>
            <a:off x="3771577" y="1423725"/>
            <a:ext cx="2293071" cy="1420341"/>
          </a:xfrm>
          <a:prstGeom prst="rect">
            <a:avLst/>
          </a:prstGeom>
          <a:solidFill>
            <a:srgbClr val="92D050"/>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A48DC33-2108-F5C4-45F1-101E7B8EF46C}"/>
              </a:ext>
            </a:extLst>
          </p:cNvPr>
          <p:cNvSpPr txBox="1"/>
          <p:nvPr/>
        </p:nvSpPr>
        <p:spPr>
          <a:xfrm>
            <a:off x="4152857" y="1495065"/>
            <a:ext cx="1560042" cy="307777"/>
          </a:xfrm>
          <a:prstGeom prst="rect">
            <a:avLst/>
          </a:prstGeom>
          <a:noFill/>
        </p:spPr>
        <p:txBody>
          <a:bodyPr wrap="none" rtlCol="0">
            <a:spAutoFit/>
          </a:bodyPr>
          <a:lstStyle/>
          <a:p>
            <a:r>
              <a:rPr lang="en-US" dirty="0"/>
              <a:t>CXL Sub-System</a:t>
            </a:r>
          </a:p>
        </p:txBody>
      </p:sp>
      <p:pic>
        <p:nvPicPr>
          <p:cNvPr id="137" name="Picture 136" descr="A yellow and blue sign&#10;&#10;AI-generated content may be incorrect.">
            <a:extLst>
              <a:ext uri="{FF2B5EF4-FFF2-40B4-BE49-F238E27FC236}">
                <a16:creationId xmlns:a16="http://schemas.microsoft.com/office/drawing/2014/main" id="{E0DF4699-66B5-ECEE-B16F-01C7B06812A9}"/>
              </a:ext>
            </a:extLst>
          </p:cNvPr>
          <p:cNvPicPr>
            <a:picLocks noChangeAspect="1"/>
          </p:cNvPicPr>
          <p:nvPr/>
        </p:nvPicPr>
        <p:blipFill>
          <a:blip r:embed="rId3"/>
          <a:stretch>
            <a:fillRect/>
          </a:stretch>
        </p:blipFill>
        <p:spPr>
          <a:xfrm>
            <a:off x="7226490" y="4593797"/>
            <a:ext cx="1654978" cy="441795"/>
          </a:xfrm>
          <a:prstGeom prst="rect">
            <a:avLst/>
          </a:prstGeom>
        </p:spPr>
      </p:pic>
      <p:sp>
        <p:nvSpPr>
          <p:cNvPr id="72" name="Rectangle: Rounded Corners 71">
            <a:extLst>
              <a:ext uri="{FF2B5EF4-FFF2-40B4-BE49-F238E27FC236}">
                <a16:creationId xmlns:a16="http://schemas.microsoft.com/office/drawing/2014/main" id="{358079C6-3FF1-D8C3-51BF-37A110017385}"/>
              </a:ext>
            </a:extLst>
          </p:cNvPr>
          <p:cNvSpPr/>
          <p:nvPr/>
        </p:nvSpPr>
        <p:spPr>
          <a:xfrm>
            <a:off x="3993735" y="1877812"/>
            <a:ext cx="1859619" cy="75053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C16C9147-B1C6-D928-285C-2E06A9D86B16}"/>
              </a:ext>
            </a:extLst>
          </p:cNvPr>
          <p:cNvSpPr txBox="1"/>
          <p:nvPr/>
        </p:nvSpPr>
        <p:spPr>
          <a:xfrm>
            <a:off x="4124002" y="2006607"/>
            <a:ext cx="1617752" cy="523220"/>
          </a:xfrm>
          <a:prstGeom prst="rect">
            <a:avLst/>
          </a:prstGeom>
          <a:noFill/>
        </p:spPr>
        <p:txBody>
          <a:bodyPr wrap="none" rtlCol="0">
            <a:spAutoFit/>
          </a:bodyPr>
          <a:lstStyle/>
          <a:p>
            <a:pPr algn="ctr"/>
            <a:r>
              <a:rPr lang="en-US" dirty="0"/>
              <a:t>16 GB 8-channel</a:t>
            </a:r>
          </a:p>
          <a:p>
            <a:pPr algn="ctr"/>
            <a:r>
              <a:rPr lang="en-US" dirty="0"/>
              <a:t>3200 MT/s DDR4 </a:t>
            </a:r>
          </a:p>
        </p:txBody>
      </p:sp>
      <p:sp>
        <p:nvSpPr>
          <p:cNvPr id="81" name="Rectangle 80">
            <a:extLst>
              <a:ext uri="{FF2B5EF4-FFF2-40B4-BE49-F238E27FC236}">
                <a16:creationId xmlns:a16="http://schemas.microsoft.com/office/drawing/2014/main" id="{FDB36F3C-F095-BD20-D785-78CFB78D1B97}"/>
              </a:ext>
            </a:extLst>
          </p:cNvPr>
          <p:cNvSpPr/>
          <p:nvPr/>
        </p:nvSpPr>
        <p:spPr>
          <a:xfrm>
            <a:off x="6269856" y="2656951"/>
            <a:ext cx="2293071" cy="1420341"/>
          </a:xfrm>
          <a:prstGeom prst="rect">
            <a:avLst/>
          </a:prstGeom>
          <a:solidFill>
            <a:schemeClr val="accent1">
              <a:lumMod val="75000"/>
            </a:schemeClr>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CBC87A9C-CBA3-E954-7A35-496B670B2B34}"/>
              </a:ext>
            </a:extLst>
          </p:cNvPr>
          <p:cNvSpPr txBox="1"/>
          <p:nvPr/>
        </p:nvSpPr>
        <p:spPr>
          <a:xfrm>
            <a:off x="6651136" y="2728291"/>
            <a:ext cx="1560042" cy="307777"/>
          </a:xfrm>
          <a:prstGeom prst="rect">
            <a:avLst/>
          </a:prstGeom>
          <a:noFill/>
        </p:spPr>
        <p:txBody>
          <a:bodyPr wrap="none" rtlCol="0">
            <a:spAutoFit/>
          </a:bodyPr>
          <a:lstStyle/>
          <a:p>
            <a:r>
              <a:rPr lang="en-US" dirty="0">
                <a:solidFill>
                  <a:schemeClr val="bg1"/>
                </a:solidFill>
              </a:rPr>
              <a:t>CXL Sub-System</a:t>
            </a:r>
          </a:p>
        </p:txBody>
      </p:sp>
      <p:sp>
        <p:nvSpPr>
          <p:cNvPr id="83" name="Rectangle: Rounded Corners 82">
            <a:extLst>
              <a:ext uri="{FF2B5EF4-FFF2-40B4-BE49-F238E27FC236}">
                <a16:creationId xmlns:a16="http://schemas.microsoft.com/office/drawing/2014/main" id="{3E7F0ADD-4797-1E5B-E12B-F256BC95A0A9}"/>
              </a:ext>
            </a:extLst>
          </p:cNvPr>
          <p:cNvSpPr/>
          <p:nvPr/>
        </p:nvSpPr>
        <p:spPr>
          <a:xfrm>
            <a:off x="6492014" y="3111038"/>
            <a:ext cx="1859619" cy="75053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CBAD8457-50B6-76C1-76FE-15A55B5192AF}"/>
              </a:ext>
            </a:extLst>
          </p:cNvPr>
          <p:cNvSpPr txBox="1"/>
          <p:nvPr/>
        </p:nvSpPr>
        <p:spPr>
          <a:xfrm>
            <a:off x="6622281" y="3239833"/>
            <a:ext cx="1617752" cy="523220"/>
          </a:xfrm>
          <a:prstGeom prst="rect">
            <a:avLst/>
          </a:prstGeom>
          <a:noFill/>
        </p:spPr>
        <p:txBody>
          <a:bodyPr wrap="none" rtlCol="0">
            <a:spAutoFit/>
          </a:bodyPr>
          <a:lstStyle/>
          <a:p>
            <a:pPr algn="ctr"/>
            <a:r>
              <a:rPr lang="en-US" dirty="0"/>
              <a:t>32 GB 4-channel</a:t>
            </a:r>
          </a:p>
          <a:p>
            <a:pPr algn="ctr"/>
            <a:r>
              <a:rPr lang="en-US" dirty="0"/>
              <a:t>4800 MT/s DDR5 </a:t>
            </a:r>
          </a:p>
        </p:txBody>
      </p:sp>
    </p:spTree>
    <p:extLst>
      <p:ext uri="{BB962C8B-B14F-4D97-AF65-F5344CB8AC3E}">
        <p14:creationId xmlns:p14="http://schemas.microsoft.com/office/powerpoint/2010/main" val="273829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1371-DB9C-4C2B-5E46-705D294FC6FA}"/>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DDE4FD9D-9322-3016-E54A-7EF58520EEDF}"/>
              </a:ext>
            </a:extLst>
          </p:cNvPr>
          <p:cNvGrpSpPr/>
          <p:nvPr/>
        </p:nvGrpSpPr>
        <p:grpSpPr>
          <a:xfrm>
            <a:off x="994141" y="2147683"/>
            <a:ext cx="2022014" cy="2806441"/>
            <a:chOff x="994141" y="2147683"/>
            <a:chExt cx="2022014" cy="2806441"/>
          </a:xfrm>
        </p:grpSpPr>
        <p:grpSp>
          <p:nvGrpSpPr>
            <p:cNvPr id="23" name="Group 22">
              <a:extLst>
                <a:ext uri="{FF2B5EF4-FFF2-40B4-BE49-F238E27FC236}">
                  <a16:creationId xmlns:a16="http://schemas.microsoft.com/office/drawing/2014/main" id="{8640EB43-030B-D9D4-72FA-D08EEE9BAD71}"/>
                </a:ext>
              </a:extLst>
            </p:cNvPr>
            <p:cNvGrpSpPr/>
            <p:nvPr/>
          </p:nvGrpSpPr>
          <p:grpSpPr>
            <a:xfrm>
              <a:off x="994141" y="2147683"/>
              <a:ext cx="2022014" cy="2806441"/>
              <a:chOff x="1214652" y="1610435"/>
              <a:chExt cx="1828798" cy="2442950"/>
            </a:xfrm>
          </p:grpSpPr>
          <p:sp>
            <p:nvSpPr>
              <p:cNvPr id="26" name="Rectangle 25">
                <a:extLst>
                  <a:ext uri="{FF2B5EF4-FFF2-40B4-BE49-F238E27FC236}">
                    <a16:creationId xmlns:a16="http://schemas.microsoft.com/office/drawing/2014/main" id="{9D58D19E-897F-57C4-ADC4-E5F9BB1EE9C8}"/>
                  </a:ext>
                </a:extLst>
              </p:cNvPr>
              <p:cNvSpPr/>
              <p:nvPr/>
            </p:nvSpPr>
            <p:spPr>
              <a:xfrm>
                <a:off x="1467134" y="1610435"/>
                <a:ext cx="1576316" cy="2442950"/>
              </a:xfrm>
              <a:prstGeom prst="rect">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9313E4F6-51B2-D4DF-D6E8-292AEF823A65}"/>
                  </a:ext>
                </a:extLst>
              </p:cNvPr>
              <p:cNvSpPr/>
              <p:nvPr/>
            </p:nvSpPr>
            <p:spPr>
              <a:xfrm rot="16200000">
                <a:off x="119418" y="2705669"/>
                <a:ext cx="2442950" cy="252482"/>
              </a:xfrm>
              <a:prstGeom prst="trapezoid">
                <a:avLst>
                  <a:gd name="adj" fmla="val 116278"/>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979FCC6-81CC-0FF4-A74B-28051CF0037D}"/>
                  </a:ext>
                </a:extLst>
              </p:cNvPr>
              <p:cNvSpPr/>
              <p:nvPr/>
            </p:nvSpPr>
            <p:spPr>
              <a:xfrm>
                <a:off x="1651379" y="1897039"/>
                <a:ext cx="1207827" cy="20416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1EA2C5-1A2B-EF02-5670-F32D4EEEBF41}"/>
                  </a:ext>
                </a:extLst>
              </p:cNvPr>
              <p:cNvSpPr/>
              <p:nvPr/>
            </p:nvSpPr>
            <p:spPr>
              <a:xfrm>
                <a:off x="1699146" y="1972101"/>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FE43B7-4ED7-48C9-3845-4CFE7B70FF75}"/>
                  </a:ext>
                </a:extLst>
              </p:cNvPr>
              <p:cNvSpPr/>
              <p:nvPr/>
            </p:nvSpPr>
            <p:spPr>
              <a:xfrm>
                <a:off x="1699146" y="2216623"/>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B2FF41-ED97-2117-6D3E-979285A50E68}"/>
                  </a:ext>
                </a:extLst>
              </p:cNvPr>
              <p:cNvSpPr/>
              <p:nvPr/>
            </p:nvSpPr>
            <p:spPr>
              <a:xfrm>
                <a:off x="1699146" y="246114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03385-A91B-A9CA-16F3-D40BDED30A7C}"/>
                  </a:ext>
                </a:extLst>
              </p:cNvPr>
              <p:cNvSpPr/>
              <p:nvPr/>
            </p:nvSpPr>
            <p:spPr>
              <a:xfrm>
                <a:off x="1699146" y="2947672"/>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98C9E25-B3B6-16E1-2021-7E705D455EDB}"/>
                  </a:ext>
                </a:extLst>
              </p:cNvPr>
              <p:cNvSpPr/>
              <p:nvPr/>
            </p:nvSpPr>
            <p:spPr>
              <a:xfrm>
                <a:off x="1699144" y="3193495"/>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45E23E6-1CB2-564A-6276-8098A53D30C7}"/>
                  </a:ext>
                </a:extLst>
              </p:cNvPr>
              <p:cNvSpPr/>
              <p:nvPr/>
            </p:nvSpPr>
            <p:spPr>
              <a:xfrm>
                <a:off x="1699144" y="3438017"/>
                <a:ext cx="1112293" cy="1842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138D99E-9E8E-0ED2-0D60-AC966E6FBBD8}"/>
                  </a:ext>
                </a:extLst>
              </p:cNvPr>
              <p:cNvSpPr/>
              <p:nvPr/>
            </p:nvSpPr>
            <p:spPr>
              <a:xfrm>
                <a:off x="1770797" y="253040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14F4DBA-1931-BC2A-A9A0-3DEA4D124465}"/>
                  </a:ext>
                </a:extLst>
              </p:cNvPr>
              <p:cNvSpPr/>
              <p:nvPr/>
            </p:nvSpPr>
            <p:spPr>
              <a:xfrm>
                <a:off x="1770797" y="2285885"/>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5E0ABE5-6978-4429-40E1-44F1E40E0B1D}"/>
                  </a:ext>
                </a:extLst>
              </p:cNvPr>
              <p:cNvSpPr/>
              <p:nvPr/>
            </p:nvSpPr>
            <p:spPr>
              <a:xfrm>
                <a:off x="1770797" y="204197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5B10447-7C83-878C-77E0-535403287BEA}"/>
                  </a:ext>
                </a:extLst>
              </p:cNvPr>
              <p:cNvSpPr/>
              <p:nvPr/>
            </p:nvSpPr>
            <p:spPr>
              <a:xfrm>
                <a:off x="1770797" y="301693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BC85478-829A-02D6-0C5A-2A1DC8FEF9F5}"/>
                  </a:ext>
                </a:extLst>
              </p:cNvPr>
              <p:cNvSpPr/>
              <p:nvPr/>
            </p:nvSpPr>
            <p:spPr>
              <a:xfrm>
                <a:off x="1770796" y="3262757"/>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1672B77-0D96-CB8D-28D7-684D69B029E7}"/>
                  </a:ext>
                </a:extLst>
              </p:cNvPr>
              <p:cNvSpPr/>
              <p:nvPr/>
            </p:nvSpPr>
            <p:spPr>
              <a:xfrm>
                <a:off x="1770795" y="350727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C8D2A1-578F-39E7-246B-6CA29A7D7393}"/>
                  </a:ext>
                </a:extLst>
              </p:cNvPr>
              <p:cNvSpPr/>
              <p:nvPr/>
            </p:nvSpPr>
            <p:spPr>
              <a:xfrm>
                <a:off x="1699144" y="3688337"/>
                <a:ext cx="1112293" cy="18424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46632DD-9B4E-D8C0-78E6-54635F083935}"/>
                  </a:ext>
                </a:extLst>
              </p:cNvPr>
              <p:cNvSpPr/>
              <p:nvPr/>
            </p:nvSpPr>
            <p:spPr>
              <a:xfrm>
                <a:off x="1770795" y="3757599"/>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0ADFDC3C-C553-F885-0A9E-84EECAA5B511}"/>
                  </a:ext>
                </a:extLst>
              </p:cNvPr>
              <p:cNvGrpSpPr/>
              <p:nvPr/>
            </p:nvGrpSpPr>
            <p:grpSpPr>
              <a:xfrm>
                <a:off x="1581044" y="1671339"/>
                <a:ext cx="488684" cy="164122"/>
                <a:chOff x="1575180" y="1658424"/>
                <a:chExt cx="534538" cy="190627"/>
              </a:xfrm>
            </p:grpSpPr>
            <p:sp>
              <p:nvSpPr>
                <p:cNvPr id="61" name="Oval 60">
                  <a:extLst>
                    <a:ext uri="{FF2B5EF4-FFF2-40B4-BE49-F238E27FC236}">
                      <a16:creationId xmlns:a16="http://schemas.microsoft.com/office/drawing/2014/main" id="{4C4C8E22-9A2E-AF8A-26EB-CD03F2C07633}"/>
                    </a:ext>
                  </a:extLst>
                </p:cNvPr>
                <p:cNvSpPr/>
                <p:nvPr/>
              </p:nvSpPr>
              <p:spPr>
                <a:xfrm>
                  <a:off x="1575180"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6D8441F-BFC5-8363-8BDE-68208353D33B}"/>
                    </a:ext>
                  </a:extLst>
                </p:cNvPr>
                <p:cNvSpPr/>
                <p:nvPr/>
              </p:nvSpPr>
              <p:spPr>
                <a:xfrm>
                  <a:off x="1738953"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F9519EC-26AF-6D0C-B6F4-4FEEDF290DF3}"/>
                    </a:ext>
                  </a:extLst>
                </p:cNvPr>
                <p:cNvSpPr/>
                <p:nvPr/>
              </p:nvSpPr>
              <p:spPr>
                <a:xfrm>
                  <a:off x="1898178" y="1658424"/>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5418652-504C-47BC-495C-4AA4210D27A4}"/>
                    </a:ext>
                  </a:extLst>
                </p:cNvPr>
                <p:cNvSpPr/>
                <p:nvPr/>
              </p:nvSpPr>
              <p:spPr>
                <a:xfrm>
                  <a:off x="1575180"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BD35D55-2A45-FAF2-DD23-A068A23790C2}"/>
                    </a:ext>
                  </a:extLst>
                </p:cNvPr>
                <p:cNvSpPr/>
                <p:nvPr/>
              </p:nvSpPr>
              <p:spPr>
                <a:xfrm>
                  <a:off x="1738953"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3239AFD-1C23-14D8-4C7C-71BCC1E39512}"/>
                    </a:ext>
                  </a:extLst>
                </p:cNvPr>
                <p:cNvSpPr/>
                <p:nvPr/>
              </p:nvSpPr>
              <p:spPr>
                <a:xfrm>
                  <a:off x="1898178"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C40FF02-2AD5-C4AD-4C88-C7586CCC0FEE}"/>
                    </a:ext>
                  </a:extLst>
                </p:cNvPr>
                <p:cNvSpPr/>
                <p:nvPr/>
              </p:nvSpPr>
              <p:spPr>
                <a:xfrm>
                  <a:off x="2055127" y="1658424"/>
                  <a:ext cx="54591" cy="457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A295C68-B083-B091-43CF-62E67F65C4B8}"/>
                    </a:ext>
                  </a:extLst>
                </p:cNvPr>
                <p:cNvSpPr/>
                <p:nvPr/>
              </p:nvSpPr>
              <p:spPr>
                <a:xfrm>
                  <a:off x="2055126" y="1803332"/>
                  <a:ext cx="54591"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a:extLst>
                <a:ext uri="{FF2B5EF4-FFF2-40B4-BE49-F238E27FC236}">
                  <a16:creationId xmlns:a16="http://schemas.microsoft.com/office/drawing/2014/main" id="{A3E579EE-26A8-B095-BDA7-AA99E6AE5C82}"/>
                </a:ext>
              </a:extLst>
            </p:cNvPr>
            <p:cNvSpPr/>
            <p:nvPr/>
          </p:nvSpPr>
          <p:spPr>
            <a:xfrm>
              <a:off x="1529821" y="3406186"/>
              <a:ext cx="1229809" cy="2116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5239B6D-53AB-8709-BE89-537F03D5C948}"/>
                </a:ext>
              </a:extLst>
            </p:cNvPr>
            <p:cNvSpPr/>
            <p:nvPr/>
          </p:nvSpPr>
          <p:spPr>
            <a:xfrm>
              <a:off x="1606713" y="3478413"/>
              <a:ext cx="60359" cy="52522"/>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FAED689-EB88-FE6F-0885-1866B112DB14}"/>
              </a:ext>
            </a:extLst>
          </p:cNvPr>
          <p:cNvSpPr>
            <a:spLocks noGrp="1"/>
          </p:cNvSpPr>
          <p:nvPr>
            <p:ph type="title"/>
          </p:nvPr>
        </p:nvSpPr>
        <p:spPr>
          <a:xfrm>
            <a:off x="311700" y="445025"/>
            <a:ext cx="3366372" cy="572700"/>
          </a:xfrm>
        </p:spPr>
        <p:txBody>
          <a:bodyPr>
            <a:normAutofit fontScale="90000"/>
          </a:bodyPr>
          <a:lstStyle/>
          <a:p>
            <a:r>
              <a:rPr lang="en-US" dirty="0"/>
              <a:t>gem5-CXL Modularity</a:t>
            </a:r>
          </a:p>
        </p:txBody>
      </p:sp>
      <p:sp>
        <p:nvSpPr>
          <p:cNvPr id="43" name="Rectangle 42">
            <a:extLst>
              <a:ext uri="{FF2B5EF4-FFF2-40B4-BE49-F238E27FC236}">
                <a16:creationId xmlns:a16="http://schemas.microsoft.com/office/drawing/2014/main" id="{56FAEB4D-AB30-4B3C-ACE8-F22AE105C777}"/>
              </a:ext>
            </a:extLst>
          </p:cNvPr>
          <p:cNvSpPr/>
          <p:nvPr/>
        </p:nvSpPr>
        <p:spPr>
          <a:xfrm>
            <a:off x="3771577" y="1423725"/>
            <a:ext cx="2293071" cy="1420341"/>
          </a:xfrm>
          <a:prstGeom prst="rect">
            <a:avLst/>
          </a:prstGeom>
          <a:solidFill>
            <a:srgbClr val="92D050"/>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65ABC51F-267B-9575-C638-E2C6162E6133}"/>
              </a:ext>
            </a:extLst>
          </p:cNvPr>
          <p:cNvSpPr txBox="1"/>
          <p:nvPr/>
        </p:nvSpPr>
        <p:spPr>
          <a:xfrm>
            <a:off x="4152857" y="1495065"/>
            <a:ext cx="1560042" cy="307777"/>
          </a:xfrm>
          <a:prstGeom prst="rect">
            <a:avLst/>
          </a:prstGeom>
          <a:noFill/>
        </p:spPr>
        <p:txBody>
          <a:bodyPr wrap="none" rtlCol="0">
            <a:spAutoFit/>
          </a:bodyPr>
          <a:lstStyle/>
          <a:p>
            <a:r>
              <a:rPr lang="en-US" dirty="0"/>
              <a:t>CXL Sub-System</a:t>
            </a:r>
          </a:p>
        </p:txBody>
      </p:sp>
      <p:pic>
        <p:nvPicPr>
          <p:cNvPr id="137" name="Picture 136" descr="A yellow and blue sign&#10;&#10;AI-generated content may be incorrect.">
            <a:extLst>
              <a:ext uri="{FF2B5EF4-FFF2-40B4-BE49-F238E27FC236}">
                <a16:creationId xmlns:a16="http://schemas.microsoft.com/office/drawing/2014/main" id="{814B7F15-5BBB-1EF1-1932-D1D763403333}"/>
              </a:ext>
            </a:extLst>
          </p:cNvPr>
          <p:cNvPicPr>
            <a:picLocks noChangeAspect="1"/>
          </p:cNvPicPr>
          <p:nvPr/>
        </p:nvPicPr>
        <p:blipFill>
          <a:blip r:embed="rId3"/>
          <a:stretch>
            <a:fillRect/>
          </a:stretch>
        </p:blipFill>
        <p:spPr>
          <a:xfrm>
            <a:off x="7226490" y="4593797"/>
            <a:ext cx="1654978" cy="441795"/>
          </a:xfrm>
          <a:prstGeom prst="rect">
            <a:avLst/>
          </a:prstGeom>
        </p:spPr>
      </p:pic>
      <p:sp>
        <p:nvSpPr>
          <p:cNvPr id="72" name="Rectangle: Rounded Corners 71">
            <a:extLst>
              <a:ext uri="{FF2B5EF4-FFF2-40B4-BE49-F238E27FC236}">
                <a16:creationId xmlns:a16="http://schemas.microsoft.com/office/drawing/2014/main" id="{713BBBD1-97A1-ABED-FC93-CD0454413F81}"/>
              </a:ext>
            </a:extLst>
          </p:cNvPr>
          <p:cNvSpPr/>
          <p:nvPr/>
        </p:nvSpPr>
        <p:spPr>
          <a:xfrm>
            <a:off x="3993735" y="1877812"/>
            <a:ext cx="1859619" cy="75053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94DF20E-3466-C3E0-53BE-A105DE48B2AB}"/>
              </a:ext>
            </a:extLst>
          </p:cNvPr>
          <p:cNvSpPr txBox="1"/>
          <p:nvPr/>
        </p:nvSpPr>
        <p:spPr>
          <a:xfrm>
            <a:off x="4124002" y="2006607"/>
            <a:ext cx="1617752" cy="523220"/>
          </a:xfrm>
          <a:prstGeom prst="rect">
            <a:avLst/>
          </a:prstGeom>
          <a:noFill/>
        </p:spPr>
        <p:txBody>
          <a:bodyPr wrap="none" rtlCol="0">
            <a:spAutoFit/>
          </a:bodyPr>
          <a:lstStyle/>
          <a:p>
            <a:pPr algn="ctr"/>
            <a:r>
              <a:rPr lang="en-US" dirty="0"/>
              <a:t>16 GB 8-channel</a:t>
            </a:r>
          </a:p>
          <a:p>
            <a:pPr algn="ctr"/>
            <a:r>
              <a:rPr lang="en-US" dirty="0"/>
              <a:t>3200 MT/s DDR4 </a:t>
            </a:r>
          </a:p>
        </p:txBody>
      </p:sp>
      <p:sp>
        <p:nvSpPr>
          <p:cNvPr id="73" name="Rectangle 72">
            <a:extLst>
              <a:ext uri="{FF2B5EF4-FFF2-40B4-BE49-F238E27FC236}">
                <a16:creationId xmlns:a16="http://schemas.microsoft.com/office/drawing/2014/main" id="{43E3B5D7-A8D2-127A-20F6-54E648320F90}"/>
              </a:ext>
            </a:extLst>
          </p:cNvPr>
          <p:cNvSpPr/>
          <p:nvPr/>
        </p:nvSpPr>
        <p:spPr>
          <a:xfrm>
            <a:off x="6269856" y="2656951"/>
            <a:ext cx="2293071" cy="1420341"/>
          </a:xfrm>
          <a:prstGeom prst="rect">
            <a:avLst/>
          </a:prstGeom>
          <a:solidFill>
            <a:schemeClr val="accent1">
              <a:lumMod val="75000"/>
            </a:schemeClr>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C5F82412-8EAD-1244-F5DD-F9483DF22213}"/>
              </a:ext>
            </a:extLst>
          </p:cNvPr>
          <p:cNvSpPr txBox="1"/>
          <p:nvPr/>
        </p:nvSpPr>
        <p:spPr>
          <a:xfrm>
            <a:off x="6651136" y="2728291"/>
            <a:ext cx="1560042" cy="307777"/>
          </a:xfrm>
          <a:prstGeom prst="rect">
            <a:avLst/>
          </a:prstGeom>
          <a:noFill/>
        </p:spPr>
        <p:txBody>
          <a:bodyPr wrap="none" rtlCol="0">
            <a:spAutoFit/>
          </a:bodyPr>
          <a:lstStyle/>
          <a:p>
            <a:r>
              <a:rPr lang="en-US" dirty="0">
                <a:solidFill>
                  <a:schemeClr val="bg1"/>
                </a:solidFill>
              </a:rPr>
              <a:t>CXL Sub-System</a:t>
            </a:r>
          </a:p>
        </p:txBody>
      </p:sp>
      <p:sp>
        <p:nvSpPr>
          <p:cNvPr id="75" name="Rectangle: Rounded Corners 74">
            <a:extLst>
              <a:ext uri="{FF2B5EF4-FFF2-40B4-BE49-F238E27FC236}">
                <a16:creationId xmlns:a16="http://schemas.microsoft.com/office/drawing/2014/main" id="{3E262E38-72B5-4F6B-14AF-BB1925AE4E0B}"/>
              </a:ext>
            </a:extLst>
          </p:cNvPr>
          <p:cNvSpPr/>
          <p:nvPr/>
        </p:nvSpPr>
        <p:spPr>
          <a:xfrm>
            <a:off x="6492014" y="3111038"/>
            <a:ext cx="1859619" cy="75053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1BE2B3A2-5999-52DA-1EE3-DCE7F889336E}"/>
              </a:ext>
            </a:extLst>
          </p:cNvPr>
          <p:cNvSpPr txBox="1"/>
          <p:nvPr/>
        </p:nvSpPr>
        <p:spPr>
          <a:xfrm>
            <a:off x="6622281" y="3239833"/>
            <a:ext cx="1617752" cy="523220"/>
          </a:xfrm>
          <a:prstGeom prst="rect">
            <a:avLst/>
          </a:prstGeom>
          <a:noFill/>
        </p:spPr>
        <p:txBody>
          <a:bodyPr wrap="none" rtlCol="0">
            <a:spAutoFit/>
          </a:bodyPr>
          <a:lstStyle/>
          <a:p>
            <a:pPr algn="ctr"/>
            <a:r>
              <a:rPr lang="en-US" dirty="0"/>
              <a:t>32 GB 4-channel</a:t>
            </a:r>
          </a:p>
          <a:p>
            <a:pPr algn="ctr"/>
            <a:r>
              <a:rPr lang="en-US" dirty="0"/>
              <a:t>4800 MT/s DDR5 </a:t>
            </a:r>
          </a:p>
        </p:txBody>
      </p:sp>
      <p:sp>
        <p:nvSpPr>
          <p:cNvPr id="4" name="Arrow: Bent 3">
            <a:extLst>
              <a:ext uri="{FF2B5EF4-FFF2-40B4-BE49-F238E27FC236}">
                <a16:creationId xmlns:a16="http://schemas.microsoft.com/office/drawing/2014/main" id="{C6FA905F-A87F-F05C-A79E-1FDC6A99C153}"/>
              </a:ext>
            </a:extLst>
          </p:cNvPr>
          <p:cNvSpPr/>
          <p:nvPr/>
        </p:nvSpPr>
        <p:spPr>
          <a:xfrm rot="10800000">
            <a:off x="2838851" y="4219318"/>
            <a:ext cx="3769792" cy="572702"/>
          </a:xfrm>
          <a:prstGeom prst="bentArrow">
            <a:avLst>
              <a:gd name="adj1" fmla="val 17679"/>
              <a:gd name="adj2" fmla="val 24607"/>
              <a:gd name="adj3" fmla="val 27185"/>
              <a:gd name="adj4" fmla="val 45711"/>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000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p:nvPr/>
        </p:nvSpPr>
        <p:spPr>
          <a:xfrm>
            <a:off x="311700" y="741774"/>
            <a:ext cx="8357550" cy="3732103"/>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17"/>
          <p:cNvSpPr txBox="1"/>
          <p:nvPr/>
        </p:nvSpPr>
        <p:spPr>
          <a:xfrm>
            <a:off x="311700" y="707900"/>
            <a:ext cx="1664119" cy="5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2"/>
                </a:solidFill>
              </a:rPr>
              <a:t>CXL SubSystem</a:t>
            </a:r>
            <a:endParaRPr sz="2000" dirty="0">
              <a:solidFill>
                <a:schemeClr val="dk2"/>
              </a:solidFill>
            </a:endParaRPr>
          </a:p>
        </p:txBody>
      </p:sp>
      <p:sp>
        <p:nvSpPr>
          <p:cNvPr id="132" name="Google Shape;132;p17"/>
          <p:cNvSpPr/>
          <p:nvPr/>
        </p:nvSpPr>
        <p:spPr>
          <a:xfrm>
            <a:off x="1903952" y="1194909"/>
            <a:ext cx="1535700" cy="553500"/>
          </a:xfrm>
          <a:prstGeom prst="roundRect">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CXL Host Port</a:t>
            </a:r>
            <a:endParaRPr>
              <a:solidFill>
                <a:srgbClr val="FFFFFF"/>
              </a:solidFill>
            </a:endParaRPr>
          </a:p>
        </p:txBody>
      </p:sp>
      <p:sp>
        <p:nvSpPr>
          <p:cNvPr id="133" name="Google Shape;133;p17"/>
          <p:cNvSpPr/>
          <p:nvPr/>
        </p:nvSpPr>
        <p:spPr>
          <a:xfrm>
            <a:off x="982500" y="1920959"/>
            <a:ext cx="7179000" cy="24654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p17"/>
          <p:cNvSpPr txBox="1"/>
          <p:nvPr/>
        </p:nvSpPr>
        <p:spPr>
          <a:xfrm>
            <a:off x="1031553" y="1920959"/>
            <a:ext cx="17424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2"/>
                </a:solidFill>
              </a:rPr>
              <a:t>Ruby</a:t>
            </a:r>
            <a:endParaRPr sz="2000">
              <a:solidFill>
                <a:schemeClr val="dk2"/>
              </a:solidFill>
            </a:endParaRPr>
          </a:p>
        </p:txBody>
      </p:sp>
      <p:sp>
        <p:nvSpPr>
          <p:cNvPr id="135" name="Google Shape;135;p17"/>
          <p:cNvSpPr/>
          <p:nvPr/>
        </p:nvSpPr>
        <p:spPr>
          <a:xfrm>
            <a:off x="1903955" y="1941717"/>
            <a:ext cx="1535700" cy="5535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CXL Host Controller</a:t>
            </a:r>
            <a:endParaRPr>
              <a:solidFill>
                <a:srgbClr val="FFFFFF"/>
              </a:solidFill>
            </a:endParaRPr>
          </a:p>
        </p:txBody>
      </p:sp>
      <p:cxnSp>
        <p:nvCxnSpPr>
          <p:cNvPr id="136" name="Google Shape;136;p17"/>
          <p:cNvCxnSpPr>
            <a:stCxn id="135" idx="0"/>
            <a:endCxn id="132" idx="2"/>
          </p:cNvCxnSpPr>
          <p:nvPr/>
        </p:nvCxnSpPr>
        <p:spPr>
          <a:xfrm rot="-5400000">
            <a:off x="2575505" y="1844817"/>
            <a:ext cx="193200" cy="600"/>
          </a:xfrm>
          <a:prstGeom prst="bentConnector3">
            <a:avLst>
              <a:gd name="adj1" fmla="val 49968"/>
            </a:avLst>
          </a:prstGeom>
          <a:noFill/>
          <a:ln w="9525" cap="flat" cmpd="sng">
            <a:solidFill>
              <a:schemeClr val="dk1"/>
            </a:solidFill>
            <a:prstDash val="solid"/>
            <a:round/>
            <a:headEnd type="none" w="sm" len="sm"/>
            <a:tailEnd type="none" w="sm" len="sm"/>
          </a:ln>
        </p:spPr>
      </p:cxnSp>
      <p:sp>
        <p:nvSpPr>
          <p:cNvPr id="137" name="Google Shape;137;p17"/>
          <p:cNvSpPr/>
          <p:nvPr/>
        </p:nvSpPr>
        <p:spPr>
          <a:xfrm>
            <a:off x="3758375" y="3760865"/>
            <a:ext cx="1581300" cy="5535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CXL Device Controller</a:t>
            </a:r>
            <a:endParaRPr>
              <a:solidFill>
                <a:srgbClr val="FFFFFF"/>
              </a:solidFill>
            </a:endParaRPr>
          </a:p>
        </p:txBody>
      </p:sp>
      <p:cxnSp>
        <p:nvCxnSpPr>
          <p:cNvPr id="138" name="Google Shape;138;p17"/>
          <p:cNvCxnSpPr>
            <a:stCxn id="135" idx="2"/>
            <a:endCxn id="137" idx="0"/>
          </p:cNvCxnSpPr>
          <p:nvPr/>
        </p:nvCxnSpPr>
        <p:spPr>
          <a:xfrm rot="-5400000" flipH="1">
            <a:off x="2977505" y="2189517"/>
            <a:ext cx="1265700" cy="1877100"/>
          </a:xfrm>
          <a:prstGeom prst="bentConnector3">
            <a:avLst>
              <a:gd name="adj1" fmla="val 50003"/>
            </a:avLst>
          </a:prstGeom>
          <a:noFill/>
          <a:ln w="9525" cap="flat" cmpd="sng">
            <a:solidFill>
              <a:schemeClr val="dk1"/>
            </a:solidFill>
            <a:prstDash val="solid"/>
            <a:round/>
            <a:headEnd type="none" w="med" len="med"/>
            <a:tailEnd type="none" w="med" len="med"/>
          </a:ln>
        </p:spPr>
      </p:cxnSp>
      <p:cxnSp>
        <p:nvCxnSpPr>
          <p:cNvPr id="139" name="Google Shape;139;p17"/>
          <p:cNvCxnSpPr>
            <a:stCxn id="140" idx="2"/>
            <a:endCxn id="137" idx="0"/>
          </p:cNvCxnSpPr>
          <p:nvPr/>
        </p:nvCxnSpPr>
        <p:spPr>
          <a:xfrm rot="5400000">
            <a:off x="4854855" y="2189517"/>
            <a:ext cx="1265700" cy="1877100"/>
          </a:xfrm>
          <a:prstGeom prst="bentConnector3">
            <a:avLst>
              <a:gd name="adj1" fmla="val 50003"/>
            </a:avLst>
          </a:prstGeom>
          <a:noFill/>
          <a:ln w="9525" cap="flat" cmpd="sng">
            <a:solidFill>
              <a:schemeClr val="dk1"/>
            </a:solidFill>
            <a:prstDash val="solid"/>
            <a:round/>
            <a:headEnd type="none" w="med" len="med"/>
            <a:tailEnd type="none" w="med" len="med"/>
          </a:ln>
        </p:spPr>
      </p:cxnSp>
      <p:cxnSp>
        <p:nvCxnSpPr>
          <p:cNvPr id="141" name="Google Shape;141;p17"/>
          <p:cNvCxnSpPr>
            <a:stCxn id="142" idx="2"/>
            <a:endCxn id="137" idx="0"/>
          </p:cNvCxnSpPr>
          <p:nvPr/>
        </p:nvCxnSpPr>
        <p:spPr>
          <a:xfrm>
            <a:off x="4549030" y="2495217"/>
            <a:ext cx="0" cy="1265700"/>
          </a:xfrm>
          <a:prstGeom prst="straightConnector1">
            <a:avLst/>
          </a:prstGeom>
          <a:noFill/>
          <a:ln w="9525" cap="flat" cmpd="sng">
            <a:solidFill>
              <a:schemeClr val="dk1"/>
            </a:solidFill>
            <a:prstDash val="solid"/>
            <a:round/>
            <a:headEnd type="none" w="med" len="med"/>
            <a:tailEnd type="none" w="med" len="med"/>
          </a:ln>
        </p:spPr>
      </p:cxnSp>
      <p:sp>
        <p:nvSpPr>
          <p:cNvPr id="143" name="Google Shape;143;p17"/>
          <p:cNvSpPr/>
          <p:nvPr/>
        </p:nvSpPr>
        <p:spPr>
          <a:xfrm>
            <a:off x="3642850" y="2688516"/>
            <a:ext cx="1857900" cy="9303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CXL Network</a:t>
            </a:r>
            <a:endParaRPr/>
          </a:p>
        </p:txBody>
      </p:sp>
      <p:sp>
        <p:nvSpPr>
          <p:cNvPr id="144" name="Google Shape;144;p17"/>
          <p:cNvSpPr/>
          <p:nvPr/>
        </p:nvSpPr>
        <p:spPr>
          <a:xfrm>
            <a:off x="3781177" y="1194909"/>
            <a:ext cx="1535700" cy="553500"/>
          </a:xfrm>
          <a:prstGeom prst="roundRect">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CXL Host Port</a:t>
            </a:r>
            <a:endParaRPr>
              <a:solidFill>
                <a:srgbClr val="FFFFFF"/>
              </a:solidFill>
            </a:endParaRPr>
          </a:p>
        </p:txBody>
      </p:sp>
      <p:sp>
        <p:nvSpPr>
          <p:cNvPr id="145" name="Google Shape;145;p17"/>
          <p:cNvSpPr/>
          <p:nvPr/>
        </p:nvSpPr>
        <p:spPr>
          <a:xfrm>
            <a:off x="5658402" y="1194909"/>
            <a:ext cx="1535700" cy="553500"/>
          </a:xfrm>
          <a:prstGeom prst="roundRect">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CXL Host Port</a:t>
            </a:r>
            <a:endParaRPr>
              <a:solidFill>
                <a:srgbClr val="FFFFFF"/>
              </a:solidFill>
            </a:endParaRPr>
          </a:p>
        </p:txBody>
      </p:sp>
      <p:sp>
        <p:nvSpPr>
          <p:cNvPr id="142" name="Google Shape;142;p17"/>
          <p:cNvSpPr/>
          <p:nvPr/>
        </p:nvSpPr>
        <p:spPr>
          <a:xfrm>
            <a:off x="3781180" y="1941717"/>
            <a:ext cx="1535700" cy="5535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CXL Host Controller</a:t>
            </a:r>
            <a:endParaRPr>
              <a:solidFill>
                <a:srgbClr val="FFFFFF"/>
              </a:solidFill>
            </a:endParaRPr>
          </a:p>
        </p:txBody>
      </p:sp>
      <p:sp>
        <p:nvSpPr>
          <p:cNvPr id="140" name="Google Shape;140;p17"/>
          <p:cNvSpPr/>
          <p:nvPr/>
        </p:nvSpPr>
        <p:spPr>
          <a:xfrm>
            <a:off x="5658405" y="1941717"/>
            <a:ext cx="1535700" cy="5535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CXL Host Controller</a:t>
            </a:r>
            <a:endParaRPr>
              <a:solidFill>
                <a:srgbClr val="FFFFFF"/>
              </a:solidFill>
            </a:endParaRPr>
          </a:p>
        </p:txBody>
      </p:sp>
      <p:cxnSp>
        <p:nvCxnSpPr>
          <p:cNvPr id="146" name="Google Shape;146;p17"/>
          <p:cNvCxnSpPr>
            <a:stCxn id="144" idx="2"/>
            <a:endCxn id="142" idx="0"/>
          </p:cNvCxnSpPr>
          <p:nvPr/>
        </p:nvCxnSpPr>
        <p:spPr>
          <a:xfrm>
            <a:off x="4549027" y="1748409"/>
            <a:ext cx="0" cy="193200"/>
          </a:xfrm>
          <a:prstGeom prst="straightConnector1">
            <a:avLst/>
          </a:prstGeom>
          <a:noFill/>
          <a:ln w="9525" cap="flat" cmpd="sng">
            <a:solidFill>
              <a:schemeClr val="dk1"/>
            </a:solidFill>
            <a:prstDash val="solid"/>
            <a:round/>
            <a:headEnd type="none" w="med" len="med"/>
            <a:tailEnd type="none" w="med" len="med"/>
          </a:ln>
        </p:spPr>
      </p:cxnSp>
      <p:cxnSp>
        <p:nvCxnSpPr>
          <p:cNvPr id="147" name="Google Shape;147;p17"/>
          <p:cNvCxnSpPr>
            <a:stCxn id="145" idx="2"/>
            <a:endCxn id="140" idx="0"/>
          </p:cNvCxnSpPr>
          <p:nvPr/>
        </p:nvCxnSpPr>
        <p:spPr>
          <a:xfrm>
            <a:off x="6426252" y="1748409"/>
            <a:ext cx="0" cy="193200"/>
          </a:xfrm>
          <a:prstGeom prst="straightConnector1">
            <a:avLst/>
          </a:prstGeom>
          <a:noFill/>
          <a:ln w="9525" cap="flat" cmpd="sng">
            <a:solidFill>
              <a:schemeClr val="dk1"/>
            </a:solidFill>
            <a:prstDash val="solid"/>
            <a:round/>
            <a:headEnd type="none" w="med" len="med"/>
            <a:tailEnd type="none" w="med" len="med"/>
          </a:ln>
        </p:spPr>
      </p:cxnSp>
      <p:sp>
        <p:nvSpPr>
          <p:cNvPr id="148" name="Google Shape;148;p17"/>
          <p:cNvSpPr txBox="1">
            <a:spLocks noGrp="1"/>
          </p:cNvSpPr>
          <p:nvPr>
            <p:ph type="title"/>
          </p:nvPr>
        </p:nvSpPr>
        <p:spPr>
          <a:xfrm>
            <a:off x="311700" y="74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Current Design</a:t>
            </a:r>
            <a:endParaRPr dirty="0"/>
          </a:p>
        </p:txBody>
      </p:sp>
      <p:sp>
        <p:nvSpPr>
          <p:cNvPr id="2" name="Arrow: Up 1">
            <a:extLst>
              <a:ext uri="{FF2B5EF4-FFF2-40B4-BE49-F238E27FC236}">
                <a16:creationId xmlns:a16="http://schemas.microsoft.com/office/drawing/2014/main" id="{1CB26D5D-1BFD-81D4-D068-B236ED999994}"/>
              </a:ext>
            </a:extLst>
          </p:cNvPr>
          <p:cNvSpPr/>
          <p:nvPr/>
        </p:nvSpPr>
        <p:spPr>
          <a:xfrm>
            <a:off x="2519948" y="679959"/>
            <a:ext cx="303708" cy="45546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DF8FD083-2C95-223E-AC68-C45C287E5A17}"/>
              </a:ext>
            </a:extLst>
          </p:cNvPr>
          <p:cNvSpPr/>
          <p:nvPr/>
        </p:nvSpPr>
        <p:spPr>
          <a:xfrm>
            <a:off x="4397051" y="667447"/>
            <a:ext cx="303708" cy="45546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1D105987-0E1B-0025-A16D-E7595F31316B}"/>
              </a:ext>
            </a:extLst>
          </p:cNvPr>
          <p:cNvSpPr/>
          <p:nvPr/>
        </p:nvSpPr>
        <p:spPr>
          <a:xfrm>
            <a:off x="6274154" y="645769"/>
            <a:ext cx="303708" cy="45546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CE200F-4BC0-4326-DB4C-E3FA3FF48331}"/>
              </a:ext>
            </a:extLst>
          </p:cNvPr>
          <p:cNvSpPr txBox="1"/>
          <p:nvPr/>
        </p:nvSpPr>
        <p:spPr>
          <a:xfrm>
            <a:off x="6990783" y="757141"/>
            <a:ext cx="1428596" cy="307777"/>
          </a:xfrm>
          <a:prstGeom prst="rect">
            <a:avLst/>
          </a:prstGeom>
          <a:noFill/>
        </p:spPr>
        <p:txBody>
          <a:bodyPr wrap="none" rtlCol="0">
            <a:spAutoFit/>
          </a:bodyPr>
          <a:lstStyle/>
          <a:p>
            <a:r>
              <a:rPr lang="en-US" dirty="0"/>
              <a:t>To Host Boards</a:t>
            </a:r>
          </a:p>
        </p:txBody>
      </p:sp>
      <p:sp>
        <p:nvSpPr>
          <p:cNvPr id="6" name="Arrow: Up 5">
            <a:extLst>
              <a:ext uri="{FF2B5EF4-FFF2-40B4-BE49-F238E27FC236}">
                <a16:creationId xmlns:a16="http://schemas.microsoft.com/office/drawing/2014/main" id="{F36CAFB0-D895-E184-277E-368BCE6189C3}"/>
              </a:ext>
            </a:extLst>
          </p:cNvPr>
          <p:cNvSpPr/>
          <p:nvPr/>
        </p:nvSpPr>
        <p:spPr>
          <a:xfrm rot="10800000">
            <a:off x="4419946" y="4396435"/>
            <a:ext cx="303708" cy="45546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B01AF0E-8EDA-26A3-51C2-84FB2E5F5B3D}"/>
              </a:ext>
            </a:extLst>
          </p:cNvPr>
          <p:cNvSpPr txBox="1"/>
          <p:nvPr/>
        </p:nvSpPr>
        <p:spPr>
          <a:xfrm>
            <a:off x="4844186" y="4449979"/>
            <a:ext cx="990977" cy="307777"/>
          </a:xfrm>
          <a:prstGeom prst="rect">
            <a:avLst/>
          </a:prstGeom>
          <a:noFill/>
        </p:spPr>
        <p:txBody>
          <a:bodyPr wrap="none" rtlCol="0">
            <a:spAutoFit/>
          </a:bodyPr>
          <a:lstStyle/>
          <a:p>
            <a:r>
              <a:rPr lang="en-US" dirty="0"/>
              <a:t>To Device</a:t>
            </a:r>
          </a:p>
        </p:txBody>
      </p:sp>
      <p:pic>
        <p:nvPicPr>
          <p:cNvPr id="8" name="Picture 7" descr="A yellow and blue sign&#10;&#10;AI-generated content may be incorrect.">
            <a:extLst>
              <a:ext uri="{FF2B5EF4-FFF2-40B4-BE49-F238E27FC236}">
                <a16:creationId xmlns:a16="http://schemas.microsoft.com/office/drawing/2014/main" id="{57B15B97-A770-4F86-AFA7-45B970DC2E12}"/>
              </a:ext>
            </a:extLst>
          </p:cNvPr>
          <p:cNvPicPr>
            <a:picLocks noChangeAspect="1"/>
          </p:cNvPicPr>
          <p:nvPr/>
        </p:nvPicPr>
        <p:blipFill>
          <a:blip r:embed="rId3"/>
          <a:stretch>
            <a:fillRect/>
          </a:stretch>
        </p:blipFill>
        <p:spPr>
          <a:xfrm>
            <a:off x="7226490" y="4593797"/>
            <a:ext cx="1654978" cy="4417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9" name="Picture 8">
            <a:extLst>
              <a:ext uri="{FF2B5EF4-FFF2-40B4-BE49-F238E27FC236}">
                <a16:creationId xmlns:a16="http://schemas.microsoft.com/office/drawing/2014/main" id="{73170B30-1AAB-9B42-DA35-21906A071AD8}"/>
              </a:ext>
            </a:extLst>
          </p:cNvPr>
          <p:cNvPicPr>
            <a:picLocks noChangeAspect="1"/>
          </p:cNvPicPr>
          <p:nvPr/>
        </p:nvPicPr>
        <p:blipFill>
          <a:blip r:embed="rId3"/>
          <a:stretch>
            <a:fillRect/>
          </a:stretch>
        </p:blipFill>
        <p:spPr>
          <a:xfrm>
            <a:off x="181101" y="1803944"/>
            <a:ext cx="3507311" cy="2537694"/>
          </a:xfrm>
          <a:prstGeom prst="rect">
            <a:avLst/>
          </a:prstGeom>
        </p:spPr>
      </p:pic>
      <p:pic>
        <p:nvPicPr>
          <p:cNvPr id="7" name="Picture 6">
            <a:extLst>
              <a:ext uri="{FF2B5EF4-FFF2-40B4-BE49-F238E27FC236}">
                <a16:creationId xmlns:a16="http://schemas.microsoft.com/office/drawing/2014/main" id="{4A66F493-6CD1-80E4-39B0-6F5B43CFE7D0}"/>
              </a:ext>
            </a:extLst>
          </p:cNvPr>
          <p:cNvPicPr>
            <a:picLocks noChangeAspect="1"/>
          </p:cNvPicPr>
          <p:nvPr/>
        </p:nvPicPr>
        <p:blipFill>
          <a:blip r:embed="rId4"/>
          <a:stretch>
            <a:fillRect/>
          </a:stretch>
        </p:blipFill>
        <p:spPr>
          <a:xfrm>
            <a:off x="3558975" y="0"/>
            <a:ext cx="5403924" cy="4698475"/>
          </a:xfrm>
          <a:prstGeom prst="rect">
            <a:avLst/>
          </a:prstGeom>
        </p:spPr>
      </p:pic>
      <p:sp>
        <p:nvSpPr>
          <p:cNvPr id="160" name="Google Shape;16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Customizable Networks</a:t>
            </a:r>
            <a:endParaRPr dirty="0"/>
          </a:p>
        </p:txBody>
      </p:sp>
      <p:sp>
        <p:nvSpPr>
          <p:cNvPr id="10" name="TextBox 9">
            <a:extLst>
              <a:ext uri="{FF2B5EF4-FFF2-40B4-BE49-F238E27FC236}">
                <a16:creationId xmlns:a16="http://schemas.microsoft.com/office/drawing/2014/main" id="{A8145ED3-6F9D-2B3E-12F3-A5AA78E6A666}"/>
              </a:ext>
            </a:extLst>
          </p:cNvPr>
          <p:cNvSpPr txBox="1"/>
          <p:nvPr/>
        </p:nvSpPr>
        <p:spPr>
          <a:xfrm>
            <a:off x="1330845" y="4390698"/>
            <a:ext cx="1994457" cy="307777"/>
          </a:xfrm>
          <a:prstGeom prst="rect">
            <a:avLst/>
          </a:prstGeom>
          <a:noFill/>
        </p:spPr>
        <p:txBody>
          <a:bodyPr wrap="none" rtlCol="0">
            <a:spAutoFit/>
          </a:bodyPr>
          <a:lstStyle/>
          <a:p>
            <a:r>
              <a:rPr lang="en-US" dirty="0"/>
              <a:t>Peer-to-Peer Topology</a:t>
            </a:r>
          </a:p>
        </p:txBody>
      </p:sp>
      <p:sp>
        <p:nvSpPr>
          <p:cNvPr id="13" name="TextBox 12">
            <a:extLst>
              <a:ext uri="{FF2B5EF4-FFF2-40B4-BE49-F238E27FC236}">
                <a16:creationId xmlns:a16="http://schemas.microsoft.com/office/drawing/2014/main" id="{9E47A0EB-463D-BBEB-6FE6-0FEACFB7455C}"/>
              </a:ext>
            </a:extLst>
          </p:cNvPr>
          <p:cNvSpPr txBox="1"/>
          <p:nvPr/>
        </p:nvSpPr>
        <p:spPr>
          <a:xfrm>
            <a:off x="5656444" y="4698475"/>
            <a:ext cx="1337226" cy="307777"/>
          </a:xfrm>
          <a:prstGeom prst="rect">
            <a:avLst/>
          </a:prstGeom>
          <a:noFill/>
        </p:spPr>
        <p:txBody>
          <a:bodyPr wrap="none" rtlCol="0">
            <a:spAutoFit/>
          </a:bodyPr>
          <a:lstStyle/>
          <a:p>
            <a:r>
              <a:rPr lang="en-US" dirty="0"/>
              <a:t>Tree Topology</a:t>
            </a:r>
          </a:p>
        </p:txBody>
      </p:sp>
      <p:pic>
        <p:nvPicPr>
          <p:cNvPr id="14" name="Picture 13" descr="A yellow and blue sign&#10;&#10;AI-generated content may be incorrect.">
            <a:extLst>
              <a:ext uri="{FF2B5EF4-FFF2-40B4-BE49-F238E27FC236}">
                <a16:creationId xmlns:a16="http://schemas.microsoft.com/office/drawing/2014/main" id="{6F535D7A-E44F-63B9-1884-6A7DF93EFF29}"/>
              </a:ext>
            </a:extLst>
          </p:cNvPr>
          <p:cNvPicPr>
            <a:picLocks noChangeAspect="1"/>
          </p:cNvPicPr>
          <p:nvPr/>
        </p:nvPicPr>
        <p:blipFill>
          <a:blip r:embed="rId5"/>
          <a:stretch>
            <a:fillRect/>
          </a:stretch>
        </p:blipFill>
        <p:spPr>
          <a:xfrm>
            <a:off x="7226490" y="4593797"/>
            <a:ext cx="1654978" cy="4417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9577-C334-0B5C-639F-DEDB8E9C87E7}"/>
              </a:ext>
            </a:extLst>
          </p:cNvPr>
          <p:cNvSpPr>
            <a:spLocks noGrp="1"/>
          </p:cNvSpPr>
          <p:nvPr>
            <p:ph type="title"/>
          </p:nvPr>
        </p:nvSpPr>
        <p:spPr>
          <a:xfrm>
            <a:off x="195694" y="95536"/>
            <a:ext cx="8520600" cy="572700"/>
          </a:xfrm>
        </p:spPr>
        <p:txBody>
          <a:bodyPr>
            <a:normAutofit fontScale="90000"/>
          </a:bodyPr>
          <a:lstStyle/>
          <a:p>
            <a:r>
              <a:rPr lang="en-US" dirty="0"/>
              <a:t>Full System Simulation</a:t>
            </a:r>
          </a:p>
        </p:txBody>
      </p:sp>
      <p:pic>
        <p:nvPicPr>
          <p:cNvPr id="5" name="Picture 4">
            <a:extLst>
              <a:ext uri="{FF2B5EF4-FFF2-40B4-BE49-F238E27FC236}">
                <a16:creationId xmlns:a16="http://schemas.microsoft.com/office/drawing/2014/main" id="{038BF45A-5944-854D-7721-3E836D55A50F}"/>
              </a:ext>
            </a:extLst>
          </p:cNvPr>
          <p:cNvPicPr>
            <a:picLocks noChangeAspect="1"/>
          </p:cNvPicPr>
          <p:nvPr/>
        </p:nvPicPr>
        <p:blipFill>
          <a:blip r:embed="rId3"/>
          <a:stretch>
            <a:fillRect/>
          </a:stretch>
        </p:blipFill>
        <p:spPr>
          <a:xfrm>
            <a:off x="2589662" y="637015"/>
            <a:ext cx="3964675" cy="4410949"/>
          </a:xfrm>
          <a:prstGeom prst="rect">
            <a:avLst/>
          </a:prstGeom>
        </p:spPr>
      </p:pic>
      <p:pic>
        <p:nvPicPr>
          <p:cNvPr id="8" name="Picture 7" descr="A yellow and blue sign&#10;&#10;AI-generated content may be incorrect.">
            <a:extLst>
              <a:ext uri="{FF2B5EF4-FFF2-40B4-BE49-F238E27FC236}">
                <a16:creationId xmlns:a16="http://schemas.microsoft.com/office/drawing/2014/main" id="{B7B49009-EAD8-BCC2-3FC6-AAEB3F4C732F}"/>
              </a:ext>
            </a:extLst>
          </p:cNvPr>
          <p:cNvPicPr>
            <a:picLocks noChangeAspect="1"/>
          </p:cNvPicPr>
          <p:nvPr/>
        </p:nvPicPr>
        <p:blipFill>
          <a:blip r:embed="rId4"/>
          <a:stretch>
            <a:fillRect/>
          </a:stretch>
        </p:blipFill>
        <p:spPr>
          <a:xfrm>
            <a:off x="7226490" y="4593797"/>
            <a:ext cx="1654978" cy="441795"/>
          </a:xfrm>
          <a:prstGeom prst="rect">
            <a:avLst/>
          </a:prstGeom>
        </p:spPr>
      </p:pic>
    </p:spTree>
    <p:extLst>
      <p:ext uri="{BB962C8B-B14F-4D97-AF65-F5344CB8AC3E}">
        <p14:creationId xmlns:p14="http://schemas.microsoft.com/office/powerpoint/2010/main" val="231034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Existing Prototype, Limitations, and Future Goals</a:t>
            </a:r>
            <a:endParaRPr dirty="0"/>
          </a:p>
        </p:txBody>
      </p:sp>
      <p:sp>
        <p:nvSpPr>
          <p:cNvPr id="167" name="Google Shape;167;p20"/>
          <p:cNvSpPr txBox="1">
            <a:spLocks noGrp="1"/>
          </p:cNvSpPr>
          <p:nvPr>
            <p:ph type="body" idx="1"/>
          </p:nvPr>
        </p:nvSpPr>
        <p:spPr>
          <a:xfrm>
            <a:off x="311700" y="1104708"/>
            <a:ext cx="8520600" cy="3822134"/>
          </a:xfrm>
          <a:prstGeom prst="rect">
            <a:avLst/>
          </a:prstGeom>
        </p:spPr>
        <p:txBody>
          <a:bodyPr spcFirstLastPara="1" wrap="square" lIns="91425" tIns="91425" rIns="91425" bIns="91425" anchor="t" anchorCtr="0">
            <a:normAutofit fontScale="92500" lnSpcReduction="20000"/>
          </a:bodyPr>
          <a:lstStyle/>
          <a:p>
            <a:pPr marL="457200" lvl="0" indent="-342900" algn="l" rtl="0">
              <a:lnSpc>
                <a:spcPct val="150000"/>
              </a:lnSpc>
              <a:spcBef>
                <a:spcPts val="0"/>
              </a:spcBef>
              <a:spcAft>
                <a:spcPts val="0"/>
              </a:spcAft>
              <a:buClr>
                <a:schemeClr val="dk1"/>
              </a:buClr>
              <a:buSzPts val="1800"/>
              <a:buChar char="●"/>
            </a:pPr>
            <a:r>
              <a:rPr lang="en-US" dirty="0">
                <a:solidFill>
                  <a:schemeClr val="dk1"/>
                </a:solidFill>
              </a:rPr>
              <a:t>Our work today:</a:t>
            </a:r>
          </a:p>
          <a:p>
            <a:pPr lvl="1">
              <a:lnSpc>
                <a:spcPct val="150000"/>
              </a:lnSpc>
              <a:buClr>
                <a:schemeClr val="dk1"/>
              </a:buClr>
            </a:pPr>
            <a:r>
              <a:rPr lang="en-US" sz="1900" dirty="0">
                <a:solidFill>
                  <a:schemeClr val="dk1"/>
                </a:solidFill>
              </a:rPr>
              <a:t>Interchangeable network topologies</a:t>
            </a:r>
          </a:p>
          <a:p>
            <a:pPr lvl="1">
              <a:lnSpc>
                <a:spcPct val="150000"/>
              </a:lnSpc>
              <a:buClr>
                <a:schemeClr val="dk1"/>
              </a:buClr>
            </a:pPr>
            <a:r>
              <a:rPr lang="en-US" sz="1800" dirty="0">
                <a:solidFill>
                  <a:schemeClr val="dk1"/>
                </a:solidFill>
              </a:rPr>
              <a:t>Full-system simulation of disaggregated clusters</a:t>
            </a:r>
          </a:p>
          <a:p>
            <a:pPr>
              <a:lnSpc>
                <a:spcPct val="150000"/>
              </a:lnSpc>
              <a:buClr>
                <a:schemeClr val="dk1"/>
              </a:buClr>
            </a:pPr>
            <a:r>
              <a:rPr lang="en-US" dirty="0">
                <a:solidFill>
                  <a:schemeClr val="dk1"/>
                </a:solidFill>
              </a:rPr>
              <a:t>Existing Limitations:</a:t>
            </a:r>
          </a:p>
          <a:p>
            <a:pPr lvl="1">
              <a:lnSpc>
                <a:spcPct val="150000"/>
              </a:lnSpc>
              <a:buClr>
                <a:schemeClr val="dk1"/>
              </a:buClr>
            </a:pPr>
            <a:r>
              <a:rPr lang="en-US" sz="1800" dirty="0">
                <a:solidFill>
                  <a:schemeClr val="dk1"/>
                </a:solidFill>
              </a:rPr>
              <a:t>Lack of non read-only shared memory workloads</a:t>
            </a:r>
          </a:p>
          <a:p>
            <a:pPr lvl="1">
              <a:lnSpc>
                <a:spcPct val="150000"/>
              </a:lnSpc>
              <a:buClr>
                <a:schemeClr val="dk1"/>
              </a:buClr>
            </a:pPr>
            <a:r>
              <a:rPr lang="en-US" sz="1800" dirty="0">
                <a:solidFill>
                  <a:schemeClr val="dk1"/>
                </a:solidFill>
              </a:rPr>
              <a:t>Long simulation time</a:t>
            </a:r>
          </a:p>
          <a:p>
            <a:pPr>
              <a:lnSpc>
                <a:spcPct val="150000"/>
              </a:lnSpc>
              <a:buClr>
                <a:schemeClr val="dk1"/>
              </a:buClr>
            </a:pPr>
            <a:r>
              <a:rPr lang="en-US" dirty="0">
                <a:solidFill>
                  <a:schemeClr val="dk1"/>
                </a:solidFill>
              </a:rPr>
              <a:t>What we are working on:</a:t>
            </a:r>
          </a:p>
          <a:p>
            <a:pPr lvl="1">
              <a:lnSpc>
                <a:spcPct val="150000"/>
              </a:lnSpc>
              <a:buClr>
                <a:schemeClr val="dk1"/>
              </a:buClr>
            </a:pPr>
            <a:r>
              <a:rPr lang="en-US" sz="1800" dirty="0">
                <a:solidFill>
                  <a:schemeClr val="dk1"/>
                </a:solidFill>
              </a:rPr>
              <a:t>Multi-device simulation</a:t>
            </a:r>
          </a:p>
          <a:p>
            <a:pPr lvl="1">
              <a:lnSpc>
                <a:spcPct val="150000"/>
              </a:lnSpc>
              <a:buClr>
                <a:schemeClr val="dk1"/>
              </a:buClr>
            </a:pPr>
            <a:r>
              <a:rPr lang="en-US" sz="1800" dirty="0">
                <a:solidFill>
                  <a:schemeClr val="dk1"/>
                </a:solidFill>
              </a:rPr>
              <a:t>Heterogeneous ISA clusters</a:t>
            </a:r>
          </a:p>
          <a:p>
            <a:pPr lvl="1">
              <a:lnSpc>
                <a:spcPct val="150000"/>
              </a:lnSpc>
              <a:buClr>
                <a:schemeClr val="dk1"/>
              </a:buClr>
            </a:pPr>
            <a:r>
              <a:rPr lang="en-US" sz="1800" dirty="0">
                <a:solidFill>
                  <a:schemeClr val="dk1"/>
                </a:solidFill>
              </a:rPr>
              <a:t>CXL Coherence Protocol</a:t>
            </a:r>
          </a:p>
          <a:p>
            <a:pPr lvl="1">
              <a:lnSpc>
                <a:spcPct val="150000"/>
              </a:lnSpc>
              <a:buClr>
                <a:schemeClr val="dk1"/>
              </a:buClr>
            </a:pPr>
            <a:endParaRPr dirty="0">
              <a:solidFill>
                <a:schemeClr val="dk1"/>
              </a:solidFill>
            </a:endParaRPr>
          </a:p>
        </p:txBody>
      </p:sp>
      <p:pic>
        <p:nvPicPr>
          <p:cNvPr id="2" name="Picture 1" descr="A yellow and blue sign&#10;&#10;AI-generated content may be incorrect.">
            <a:extLst>
              <a:ext uri="{FF2B5EF4-FFF2-40B4-BE49-F238E27FC236}">
                <a16:creationId xmlns:a16="http://schemas.microsoft.com/office/drawing/2014/main" id="{27EF0C96-CCDA-F359-83E8-82064B08C000}"/>
              </a:ext>
            </a:extLst>
          </p:cNvPr>
          <p:cNvPicPr>
            <a:picLocks noChangeAspect="1"/>
          </p:cNvPicPr>
          <p:nvPr/>
        </p:nvPicPr>
        <p:blipFill>
          <a:blip r:embed="rId3"/>
          <a:stretch>
            <a:fillRect/>
          </a:stretch>
        </p:blipFill>
        <p:spPr>
          <a:xfrm>
            <a:off x="7226490" y="4593797"/>
            <a:ext cx="1654978" cy="4417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E860BE3-51C0-D808-9B32-921A0971EF38}"/>
              </a:ext>
            </a:extLst>
          </p:cNvPr>
          <p:cNvSpPr/>
          <p:nvPr/>
        </p:nvSpPr>
        <p:spPr>
          <a:xfrm>
            <a:off x="1487606" y="525439"/>
            <a:ext cx="6168788" cy="3548418"/>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Thank You!</a:t>
            </a:r>
          </a:p>
        </p:txBody>
      </p:sp>
      <p:sp>
        <p:nvSpPr>
          <p:cNvPr id="5" name="TextBox 4">
            <a:extLst>
              <a:ext uri="{FF2B5EF4-FFF2-40B4-BE49-F238E27FC236}">
                <a16:creationId xmlns:a16="http://schemas.microsoft.com/office/drawing/2014/main" id="{955445D2-9045-80B6-F066-DB048431ACA5}"/>
              </a:ext>
            </a:extLst>
          </p:cNvPr>
          <p:cNvSpPr txBox="1"/>
          <p:nvPr/>
        </p:nvSpPr>
        <p:spPr>
          <a:xfrm>
            <a:off x="2649037" y="2995683"/>
            <a:ext cx="3845925" cy="461665"/>
          </a:xfrm>
          <a:prstGeom prst="rect">
            <a:avLst/>
          </a:prstGeom>
          <a:noFill/>
        </p:spPr>
        <p:txBody>
          <a:bodyPr wrap="none" rtlCol="0">
            <a:spAutoFit/>
          </a:bodyPr>
          <a:lstStyle/>
          <a:p>
            <a:r>
              <a:rPr lang="en-US" sz="2400" dirty="0"/>
              <a:t>Happy To Take Questions!</a:t>
            </a:r>
          </a:p>
        </p:txBody>
      </p:sp>
      <p:pic>
        <p:nvPicPr>
          <p:cNvPr id="6" name="Picture 5" descr="A yellow and blue sign&#10;&#10;AI-generated content may be incorrect.">
            <a:extLst>
              <a:ext uri="{FF2B5EF4-FFF2-40B4-BE49-F238E27FC236}">
                <a16:creationId xmlns:a16="http://schemas.microsoft.com/office/drawing/2014/main" id="{9AC461BF-6C72-C734-C93E-2DF07C705371}"/>
              </a:ext>
            </a:extLst>
          </p:cNvPr>
          <p:cNvPicPr>
            <a:picLocks noChangeAspect="1"/>
          </p:cNvPicPr>
          <p:nvPr/>
        </p:nvPicPr>
        <p:blipFill>
          <a:blip r:embed="rId2"/>
          <a:stretch>
            <a:fillRect/>
          </a:stretch>
        </p:blipFill>
        <p:spPr>
          <a:xfrm>
            <a:off x="7226490" y="4593797"/>
            <a:ext cx="1654978" cy="441795"/>
          </a:xfrm>
          <a:prstGeom prst="rect">
            <a:avLst/>
          </a:prstGeom>
        </p:spPr>
      </p:pic>
      <p:pic>
        <p:nvPicPr>
          <p:cNvPr id="7" name="Picture 2" descr="UC Davis Computer Architecture Research Group · GitHub">
            <a:extLst>
              <a:ext uri="{FF2B5EF4-FFF2-40B4-BE49-F238E27FC236}">
                <a16:creationId xmlns:a16="http://schemas.microsoft.com/office/drawing/2014/main" id="{2D02B98F-A41E-93D9-356C-73461CF20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83" y="4082006"/>
            <a:ext cx="1023582" cy="102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3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287C-2A06-4C8E-577C-0E2E90E96FDC}"/>
              </a:ext>
            </a:extLst>
          </p:cNvPr>
          <p:cNvSpPr>
            <a:spLocks noGrp="1"/>
          </p:cNvSpPr>
          <p:nvPr>
            <p:ph type="title"/>
          </p:nvPr>
        </p:nvSpPr>
        <p:spPr>
          <a:xfrm>
            <a:off x="191069" y="176565"/>
            <a:ext cx="4585647" cy="841800"/>
          </a:xfrm>
        </p:spPr>
        <p:txBody>
          <a:bodyPr>
            <a:normAutofit fontScale="90000"/>
          </a:bodyPr>
          <a:lstStyle/>
          <a:p>
            <a:r>
              <a:rPr lang="en-US" dirty="0"/>
              <a:t>Data Center Challenges</a:t>
            </a:r>
          </a:p>
        </p:txBody>
      </p:sp>
      <p:pic>
        <p:nvPicPr>
          <p:cNvPr id="2050" name="Picture 2">
            <a:extLst>
              <a:ext uri="{FF2B5EF4-FFF2-40B4-BE49-F238E27FC236}">
                <a16:creationId xmlns:a16="http://schemas.microsoft.com/office/drawing/2014/main" id="{142645CF-7749-6789-2DFA-E4944BC0F4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37"/>
          <a:stretch>
            <a:fillRect/>
          </a:stretch>
        </p:blipFill>
        <p:spPr bwMode="auto">
          <a:xfrm>
            <a:off x="191069" y="1013203"/>
            <a:ext cx="3103728" cy="3676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FBE1BA-67EC-D462-BE63-2A1D784C2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572" y="2316610"/>
            <a:ext cx="2773324" cy="22960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A0D2AC1-2E5C-283A-1932-0C3993E3F0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30"/>
          <a:stretch>
            <a:fillRect/>
          </a:stretch>
        </p:blipFill>
        <p:spPr bwMode="auto">
          <a:xfrm>
            <a:off x="5753670" y="2160135"/>
            <a:ext cx="3323449" cy="20076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355495A-8394-332F-7E69-3FBEDB3A34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792" y="176565"/>
            <a:ext cx="3824212" cy="1147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E55B7B-278B-4A7E-D060-BF19C90D7687}"/>
              </a:ext>
            </a:extLst>
          </p:cNvPr>
          <p:cNvSpPr txBox="1"/>
          <p:nvPr/>
        </p:nvSpPr>
        <p:spPr>
          <a:xfrm>
            <a:off x="5928060" y="1323829"/>
            <a:ext cx="1577676" cy="307777"/>
          </a:xfrm>
          <a:prstGeom prst="rect">
            <a:avLst/>
          </a:prstGeom>
          <a:noFill/>
        </p:spPr>
        <p:txBody>
          <a:bodyPr wrap="none" rtlCol="0">
            <a:spAutoFit/>
          </a:bodyPr>
          <a:lstStyle/>
          <a:p>
            <a:r>
              <a:rPr lang="en-US" dirty="0"/>
              <a:t>Source: Microsoft</a:t>
            </a:r>
          </a:p>
        </p:txBody>
      </p:sp>
      <p:sp>
        <p:nvSpPr>
          <p:cNvPr id="4" name="TextBox 3">
            <a:extLst>
              <a:ext uri="{FF2B5EF4-FFF2-40B4-BE49-F238E27FC236}">
                <a16:creationId xmlns:a16="http://schemas.microsoft.com/office/drawing/2014/main" id="{01920093-9530-8374-043E-4A110EFC2399}"/>
              </a:ext>
            </a:extLst>
          </p:cNvPr>
          <p:cNvSpPr txBox="1"/>
          <p:nvPr/>
        </p:nvSpPr>
        <p:spPr>
          <a:xfrm>
            <a:off x="6626556" y="4099598"/>
            <a:ext cx="1249060" cy="307777"/>
          </a:xfrm>
          <a:prstGeom prst="rect">
            <a:avLst/>
          </a:prstGeom>
          <a:noFill/>
        </p:spPr>
        <p:txBody>
          <a:bodyPr wrap="none" rtlCol="0">
            <a:spAutoFit/>
          </a:bodyPr>
          <a:lstStyle/>
          <a:p>
            <a:r>
              <a:rPr lang="en-US" dirty="0"/>
              <a:t>Source: Meta</a:t>
            </a:r>
          </a:p>
        </p:txBody>
      </p:sp>
      <p:sp>
        <p:nvSpPr>
          <p:cNvPr id="5" name="TextBox 4">
            <a:extLst>
              <a:ext uri="{FF2B5EF4-FFF2-40B4-BE49-F238E27FC236}">
                <a16:creationId xmlns:a16="http://schemas.microsoft.com/office/drawing/2014/main" id="{BD0C997A-DA84-9115-FA6A-39A51A94F13F}"/>
              </a:ext>
            </a:extLst>
          </p:cNvPr>
          <p:cNvSpPr txBox="1"/>
          <p:nvPr/>
        </p:nvSpPr>
        <p:spPr>
          <a:xfrm>
            <a:off x="2535615" y="4612626"/>
            <a:ext cx="1518364" cy="307777"/>
          </a:xfrm>
          <a:prstGeom prst="rect">
            <a:avLst/>
          </a:prstGeom>
          <a:noFill/>
        </p:spPr>
        <p:txBody>
          <a:bodyPr wrap="none" rtlCol="0">
            <a:spAutoFit/>
          </a:bodyPr>
          <a:lstStyle/>
          <a:p>
            <a:r>
              <a:rPr lang="en-US" dirty="0"/>
              <a:t>Source: Rambus</a:t>
            </a:r>
          </a:p>
        </p:txBody>
      </p:sp>
      <p:pic>
        <p:nvPicPr>
          <p:cNvPr id="6" name="Picture 5" descr="A yellow and blue sign&#10;&#10;AI-generated content may be incorrect.">
            <a:extLst>
              <a:ext uri="{FF2B5EF4-FFF2-40B4-BE49-F238E27FC236}">
                <a16:creationId xmlns:a16="http://schemas.microsoft.com/office/drawing/2014/main" id="{B93F59A7-A3A6-057B-91F4-3DCCEE20C6EE}"/>
              </a:ext>
            </a:extLst>
          </p:cNvPr>
          <p:cNvPicPr>
            <a:picLocks noChangeAspect="1"/>
          </p:cNvPicPr>
          <p:nvPr/>
        </p:nvPicPr>
        <p:blipFill>
          <a:blip r:embed="rId7"/>
          <a:stretch>
            <a:fillRect/>
          </a:stretch>
        </p:blipFill>
        <p:spPr>
          <a:xfrm>
            <a:off x="7226490" y="4593797"/>
            <a:ext cx="1654978" cy="441795"/>
          </a:xfrm>
          <a:prstGeom prst="rect">
            <a:avLst/>
          </a:prstGeom>
        </p:spPr>
      </p:pic>
    </p:spTree>
    <p:extLst>
      <p:ext uri="{BB962C8B-B14F-4D97-AF65-F5344CB8AC3E}">
        <p14:creationId xmlns:p14="http://schemas.microsoft.com/office/powerpoint/2010/main" val="59549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14">
            <a:extLst>
              <a:ext uri="{FF2B5EF4-FFF2-40B4-BE49-F238E27FC236}">
                <a16:creationId xmlns:a16="http://schemas.microsoft.com/office/drawing/2014/main" id="{8E7FDA9B-5E79-D2A8-5675-7483FE4F32D7}"/>
              </a:ext>
            </a:extLst>
          </p:cNvPr>
          <p:cNvSpPr txBox="1">
            <a:spLocks noGrp="1"/>
          </p:cNvSpPr>
          <p:nvPr>
            <p:ph type="title"/>
          </p:nvPr>
        </p:nvSpPr>
        <p:spPr>
          <a:xfrm>
            <a:off x="2238859" y="88613"/>
            <a:ext cx="4666281" cy="117857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t>Why </a:t>
            </a:r>
            <a:br>
              <a:rPr lang="en" sz="3200" dirty="0"/>
            </a:br>
            <a:r>
              <a:rPr lang="en" sz="3200" dirty="0">
                <a:solidFill>
                  <a:srgbClr val="00B050"/>
                </a:solidFill>
              </a:rPr>
              <a:t>C</a:t>
            </a:r>
            <a:r>
              <a:rPr lang="en" sz="3200" dirty="0"/>
              <a:t>ompute e</a:t>
            </a:r>
            <a:r>
              <a:rPr lang="en" sz="3200" dirty="0">
                <a:solidFill>
                  <a:srgbClr val="00B050"/>
                </a:solidFill>
              </a:rPr>
              <a:t>X</a:t>
            </a:r>
            <a:r>
              <a:rPr lang="en" sz="3200" dirty="0"/>
              <a:t>press </a:t>
            </a:r>
            <a:r>
              <a:rPr lang="en" sz="3200" dirty="0">
                <a:solidFill>
                  <a:srgbClr val="00B050"/>
                </a:solidFill>
              </a:rPr>
              <a:t>L</a:t>
            </a:r>
            <a:r>
              <a:rPr lang="en" sz="3200" dirty="0"/>
              <a:t>ink?</a:t>
            </a:r>
            <a:endParaRPr sz="3200" dirty="0"/>
          </a:p>
        </p:txBody>
      </p:sp>
      <p:sp>
        <p:nvSpPr>
          <p:cNvPr id="9" name="Rectangle: Rounded Corners 8">
            <a:extLst>
              <a:ext uri="{FF2B5EF4-FFF2-40B4-BE49-F238E27FC236}">
                <a16:creationId xmlns:a16="http://schemas.microsoft.com/office/drawing/2014/main" id="{94F9A740-FA0A-20B5-EF7D-D24ADB62D64E}"/>
              </a:ext>
            </a:extLst>
          </p:cNvPr>
          <p:cNvSpPr>
            <a:spLocks/>
          </p:cNvSpPr>
          <p:nvPr/>
        </p:nvSpPr>
        <p:spPr>
          <a:xfrm>
            <a:off x="778549" y="195652"/>
            <a:ext cx="1460310" cy="4474282"/>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61470CA-56E9-BC37-528E-E32C8453C03A}"/>
              </a:ext>
            </a:extLst>
          </p:cNvPr>
          <p:cNvSpPr>
            <a:spLocks/>
          </p:cNvSpPr>
          <p:nvPr/>
        </p:nvSpPr>
        <p:spPr>
          <a:xfrm>
            <a:off x="964508" y="3734824"/>
            <a:ext cx="1109965" cy="783645"/>
          </a:xfrm>
          <a:prstGeom prst="round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Memory expansion</a:t>
            </a:r>
          </a:p>
        </p:txBody>
      </p:sp>
      <p:sp>
        <p:nvSpPr>
          <p:cNvPr id="19" name="TextBox 18">
            <a:extLst>
              <a:ext uri="{FF2B5EF4-FFF2-40B4-BE49-F238E27FC236}">
                <a16:creationId xmlns:a16="http://schemas.microsoft.com/office/drawing/2014/main" id="{99B05401-9D46-7E32-4A93-2870FE99F8B5}"/>
              </a:ext>
            </a:extLst>
          </p:cNvPr>
          <p:cNvSpPr txBox="1">
            <a:spLocks/>
          </p:cNvSpPr>
          <p:nvPr/>
        </p:nvSpPr>
        <p:spPr>
          <a:xfrm>
            <a:off x="881171" y="195652"/>
            <a:ext cx="1276638" cy="923330"/>
          </a:xfrm>
          <a:prstGeom prst="rect">
            <a:avLst/>
          </a:prstGeom>
          <a:noFill/>
        </p:spPr>
        <p:txBody>
          <a:bodyPr wrap="square" rtlCol="0">
            <a:spAutoFit/>
          </a:bodyPr>
          <a:lstStyle/>
          <a:p>
            <a:pPr algn="ctr"/>
            <a:r>
              <a:rPr lang="en-US" sz="1800" b="1" dirty="0"/>
              <a:t>Shared </a:t>
            </a:r>
          </a:p>
          <a:p>
            <a:pPr algn="ctr"/>
            <a:r>
              <a:rPr lang="en-US" sz="1800" b="1" dirty="0"/>
              <a:t>Memory </a:t>
            </a:r>
          </a:p>
          <a:p>
            <a:pPr algn="ctr"/>
            <a:r>
              <a:rPr lang="en-US" sz="1800" b="1" dirty="0"/>
              <a:t>Pool</a:t>
            </a:r>
          </a:p>
        </p:txBody>
      </p:sp>
      <p:grpSp>
        <p:nvGrpSpPr>
          <p:cNvPr id="41" name="Group 40">
            <a:extLst>
              <a:ext uri="{FF2B5EF4-FFF2-40B4-BE49-F238E27FC236}">
                <a16:creationId xmlns:a16="http://schemas.microsoft.com/office/drawing/2014/main" id="{02FB626A-F4A9-114A-0CC1-A1DFA6AEC9FC}"/>
              </a:ext>
            </a:extLst>
          </p:cNvPr>
          <p:cNvGrpSpPr/>
          <p:nvPr/>
        </p:nvGrpSpPr>
        <p:grpSpPr>
          <a:xfrm>
            <a:off x="6905140" y="3480565"/>
            <a:ext cx="1238336" cy="835017"/>
            <a:chOff x="6359145" y="3600360"/>
            <a:chExt cx="1238336" cy="835017"/>
          </a:xfrm>
        </p:grpSpPr>
        <p:sp>
          <p:nvSpPr>
            <p:cNvPr id="8" name="Rectangle: Rounded Corners 7">
              <a:extLst>
                <a:ext uri="{FF2B5EF4-FFF2-40B4-BE49-F238E27FC236}">
                  <a16:creationId xmlns:a16="http://schemas.microsoft.com/office/drawing/2014/main" id="{D44033EA-5C50-385D-C06F-D90BAC840F53}"/>
                </a:ext>
              </a:extLst>
            </p:cNvPr>
            <p:cNvSpPr>
              <a:spLocks/>
            </p:cNvSpPr>
            <p:nvPr/>
          </p:nvSpPr>
          <p:spPr>
            <a:xfrm>
              <a:off x="6359145" y="3600360"/>
              <a:ext cx="1231812" cy="835017"/>
            </a:xfrm>
            <a:prstGeom prst="roundRect">
              <a:avLst/>
            </a:prstGeom>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6750EF02-8C2E-803D-C928-832794FA9025}"/>
                </a:ext>
              </a:extLst>
            </p:cNvPr>
            <p:cNvSpPr>
              <a:spLocks/>
            </p:cNvSpPr>
            <p:nvPr/>
          </p:nvSpPr>
          <p:spPr>
            <a:xfrm>
              <a:off x="6485122" y="3996855"/>
              <a:ext cx="993293" cy="352557"/>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DRAM</a:t>
              </a:r>
            </a:p>
          </p:txBody>
        </p:sp>
        <p:sp>
          <p:nvSpPr>
            <p:cNvPr id="25" name="TextBox 24">
              <a:extLst>
                <a:ext uri="{FF2B5EF4-FFF2-40B4-BE49-F238E27FC236}">
                  <a16:creationId xmlns:a16="http://schemas.microsoft.com/office/drawing/2014/main" id="{4B305A83-6EB5-95FC-284B-8DA071A0D95F}"/>
                </a:ext>
              </a:extLst>
            </p:cNvPr>
            <p:cNvSpPr txBox="1">
              <a:spLocks/>
            </p:cNvSpPr>
            <p:nvPr/>
          </p:nvSpPr>
          <p:spPr>
            <a:xfrm>
              <a:off x="6366054" y="3646831"/>
              <a:ext cx="1231427" cy="307777"/>
            </a:xfrm>
            <a:prstGeom prst="rect">
              <a:avLst/>
            </a:prstGeom>
            <a:noFill/>
          </p:spPr>
          <p:txBody>
            <a:bodyPr wrap="none" rtlCol="0">
              <a:spAutoFit/>
            </a:bodyPr>
            <a:lstStyle/>
            <a:p>
              <a:r>
                <a:rPr lang="en-US" dirty="0"/>
                <a:t>ARM System</a:t>
              </a:r>
            </a:p>
          </p:txBody>
        </p:sp>
      </p:grpSp>
      <p:pic>
        <p:nvPicPr>
          <p:cNvPr id="55" name="Picture 54" descr="A yellow and blue sign&#10;&#10;AI-generated content may be incorrect.">
            <a:extLst>
              <a:ext uri="{FF2B5EF4-FFF2-40B4-BE49-F238E27FC236}">
                <a16:creationId xmlns:a16="http://schemas.microsoft.com/office/drawing/2014/main" id="{26B3D3A4-4E48-59F7-CB7C-560375F58062}"/>
              </a:ext>
            </a:extLst>
          </p:cNvPr>
          <p:cNvPicPr>
            <a:picLocks noChangeAspect="1"/>
          </p:cNvPicPr>
          <p:nvPr/>
        </p:nvPicPr>
        <p:blipFill>
          <a:blip r:embed="rId3"/>
          <a:stretch>
            <a:fillRect/>
          </a:stretch>
        </p:blipFill>
        <p:spPr>
          <a:xfrm>
            <a:off x="7226490" y="4593797"/>
            <a:ext cx="1654978" cy="441795"/>
          </a:xfrm>
          <a:prstGeom prst="rect">
            <a:avLst/>
          </a:prstGeom>
        </p:spPr>
      </p:pic>
      <p:sp>
        <p:nvSpPr>
          <p:cNvPr id="2" name="Rectangle: Rounded Corners 1">
            <a:extLst>
              <a:ext uri="{FF2B5EF4-FFF2-40B4-BE49-F238E27FC236}">
                <a16:creationId xmlns:a16="http://schemas.microsoft.com/office/drawing/2014/main" id="{28BCE65A-F778-1AB6-4E9B-0EDA0C575186}"/>
              </a:ext>
            </a:extLst>
          </p:cNvPr>
          <p:cNvSpPr>
            <a:spLocks/>
          </p:cNvSpPr>
          <p:nvPr/>
        </p:nvSpPr>
        <p:spPr>
          <a:xfrm>
            <a:off x="964508" y="2866045"/>
            <a:ext cx="1109965" cy="783645"/>
          </a:xfrm>
          <a:prstGeom prst="round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Memory expansion</a:t>
            </a:r>
          </a:p>
        </p:txBody>
      </p:sp>
      <p:sp>
        <p:nvSpPr>
          <p:cNvPr id="4" name="Rectangle: Rounded Corners 3">
            <a:extLst>
              <a:ext uri="{FF2B5EF4-FFF2-40B4-BE49-F238E27FC236}">
                <a16:creationId xmlns:a16="http://schemas.microsoft.com/office/drawing/2014/main" id="{E8E8F9BA-9874-9CDE-4C16-6515A8699DBB}"/>
              </a:ext>
            </a:extLst>
          </p:cNvPr>
          <p:cNvSpPr>
            <a:spLocks/>
          </p:cNvSpPr>
          <p:nvPr/>
        </p:nvSpPr>
        <p:spPr>
          <a:xfrm>
            <a:off x="964508" y="2003731"/>
            <a:ext cx="1109965" cy="783645"/>
          </a:xfrm>
          <a:prstGeom prst="round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Memory expansion</a:t>
            </a:r>
          </a:p>
        </p:txBody>
      </p:sp>
      <p:sp>
        <p:nvSpPr>
          <p:cNvPr id="5" name="Rectangle: Rounded Corners 4">
            <a:extLst>
              <a:ext uri="{FF2B5EF4-FFF2-40B4-BE49-F238E27FC236}">
                <a16:creationId xmlns:a16="http://schemas.microsoft.com/office/drawing/2014/main" id="{FBFDA7D8-C058-A2BE-A866-BFE08FDC4CEF}"/>
              </a:ext>
            </a:extLst>
          </p:cNvPr>
          <p:cNvSpPr>
            <a:spLocks/>
          </p:cNvSpPr>
          <p:nvPr/>
        </p:nvSpPr>
        <p:spPr>
          <a:xfrm>
            <a:off x="953721" y="1143579"/>
            <a:ext cx="1109965" cy="783645"/>
          </a:xfrm>
          <a:prstGeom prst="round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Memory expansion</a:t>
            </a:r>
          </a:p>
        </p:txBody>
      </p:sp>
      <p:grpSp>
        <p:nvGrpSpPr>
          <p:cNvPr id="44" name="Group 43">
            <a:extLst>
              <a:ext uri="{FF2B5EF4-FFF2-40B4-BE49-F238E27FC236}">
                <a16:creationId xmlns:a16="http://schemas.microsoft.com/office/drawing/2014/main" id="{7414EE7C-8B6C-8FE5-0EB4-754A97B37029}"/>
              </a:ext>
            </a:extLst>
          </p:cNvPr>
          <p:cNvGrpSpPr/>
          <p:nvPr/>
        </p:nvGrpSpPr>
        <p:grpSpPr>
          <a:xfrm>
            <a:off x="6912049" y="2575030"/>
            <a:ext cx="1231812" cy="835017"/>
            <a:chOff x="6359145" y="3600360"/>
            <a:chExt cx="1231812" cy="835017"/>
          </a:xfrm>
        </p:grpSpPr>
        <p:sp>
          <p:nvSpPr>
            <p:cNvPr id="45" name="Rectangle: Rounded Corners 44">
              <a:extLst>
                <a:ext uri="{FF2B5EF4-FFF2-40B4-BE49-F238E27FC236}">
                  <a16:creationId xmlns:a16="http://schemas.microsoft.com/office/drawing/2014/main" id="{8272509E-FFC5-CEE9-4C3F-65DE53D16E8E}"/>
                </a:ext>
              </a:extLst>
            </p:cNvPr>
            <p:cNvSpPr>
              <a:spLocks/>
            </p:cNvSpPr>
            <p:nvPr/>
          </p:nvSpPr>
          <p:spPr>
            <a:xfrm>
              <a:off x="6359145" y="3600360"/>
              <a:ext cx="1231812" cy="835017"/>
            </a:xfrm>
            <a:prstGeom prst="roundRect">
              <a:avLst/>
            </a:prstGeom>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8BF5F6A0-E92B-80CF-FE26-BEE5EEFFDCD2}"/>
                </a:ext>
              </a:extLst>
            </p:cNvPr>
            <p:cNvSpPr>
              <a:spLocks/>
            </p:cNvSpPr>
            <p:nvPr/>
          </p:nvSpPr>
          <p:spPr>
            <a:xfrm>
              <a:off x="6485122" y="3996855"/>
              <a:ext cx="993293" cy="352557"/>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DRAM</a:t>
              </a:r>
            </a:p>
          </p:txBody>
        </p:sp>
        <p:sp>
          <p:nvSpPr>
            <p:cNvPr id="49" name="TextBox 48">
              <a:extLst>
                <a:ext uri="{FF2B5EF4-FFF2-40B4-BE49-F238E27FC236}">
                  <a16:creationId xmlns:a16="http://schemas.microsoft.com/office/drawing/2014/main" id="{0AE22DAD-B4E0-6820-A613-EACB7C100886}"/>
                </a:ext>
              </a:extLst>
            </p:cNvPr>
            <p:cNvSpPr txBox="1">
              <a:spLocks/>
            </p:cNvSpPr>
            <p:nvPr/>
          </p:nvSpPr>
          <p:spPr>
            <a:xfrm>
              <a:off x="6366054" y="3646831"/>
              <a:ext cx="1151277" cy="307777"/>
            </a:xfrm>
            <a:prstGeom prst="rect">
              <a:avLst/>
            </a:prstGeom>
            <a:noFill/>
          </p:spPr>
          <p:txBody>
            <a:bodyPr wrap="none" rtlCol="0">
              <a:spAutoFit/>
            </a:bodyPr>
            <a:lstStyle/>
            <a:p>
              <a:r>
                <a:rPr lang="en-US" dirty="0"/>
                <a:t>X86 System</a:t>
              </a:r>
            </a:p>
          </p:txBody>
        </p:sp>
      </p:grpSp>
      <p:grpSp>
        <p:nvGrpSpPr>
          <p:cNvPr id="51" name="Group 50">
            <a:extLst>
              <a:ext uri="{FF2B5EF4-FFF2-40B4-BE49-F238E27FC236}">
                <a16:creationId xmlns:a16="http://schemas.microsoft.com/office/drawing/2014/main" id="{1C9EFF38-F365-1C85-AF99-E5F25CA126B1}"/>
              </a:ext>
            </a:extLst>
          </p:cNvPr>
          <p:cNvGrpSpPr/>
          <p:nvPr/>
        </p:nvGrpSpPr>
        <p:grpSpPr>
          <a:xfrm>
            <a:off x="6918958" y="1683741"/>
            <a:ext cx="1231812" cy="835017"/>
            <a:chOff x="6359145" y="3600360"/>
            <a:chExt cx="1231812" cy="835017"/>
          </a:xfrm>
        </p:grpSpPr>
        <p:sp>
          <p:nvSpPr>
            <p:cNvPr id="54" name="Rectangle: Rounded Corners 53">
              <a:extLst>
                <a:ext uri="{FF2B5EF4-FFF2-40B4-BE49-F238E27FC236}">
                  <a16:creationId xmlns:a16="http://schemas.microsoft.com/office/drawing/2014/main" id="{B2D978FA-8C49-515F-7A13-C34A42FC360C}"/>
                </a:ext>
              </a:extLst>
            </p:cNvPr>
            <p:cNvSpPr>
              <a:spLocks/>
            </p:cNvSpPr>
            <p:nvPr/>
          </p:nvSpPr>
          <p:spPr>
            <a:xfrm>
              <a:off x="6359145" y="3600360"/>
              <a:ext cx="1231812" cy="835017"/>
            </a:xfrm>
            <a:prstGeom prst="roundRect">
              <a:avLst/>
            </a:prstGeom>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3F7615D0-FDED-32DC-7B73-37E566560FD3}"/>
                </a:ext>
              </a:extLst>
            </p:cNvPr>
            <p:cNvSpPr>
              <a:spLocks/>
            </p:cNvSpPr>
            <p:nvPr/>
          </p:nvSpPr>
          <p:spPr>
            <a:xfrm>
              <a:off x="6485122" y="3996855"/>
              <a:ext cx="993293" cy="352557"/>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VRAM</a:t>
              </a:r>
            </a:p>
          </p:txBody>
        </p:sp>
        <p:sp>
          <p:nvSpPr>
            <p:cNvPr id="57" name="TextBox 56">
              <a:extLst>
                <a:ext uri="{FF2B5EF4-FFF2-40B4-BE49-F238E27FC236}">
                  <a16:creationId xmlns:a16="http://schemas.microsoft.com/office/drawing/2014/main" id="{CECF4599-7671-A9B4-B1C1-17021F8EDE47}"/>
                </a:ext>
              </a:extLst>
            </p:cNvPr>
            <p:cNvSpPr txBox="1">
              <a:spLocks/>
            </p:cNvSpPr>
            <p:nvPr/>
          </p:nvSpPr>
          <p:spPr>
            <a:xfrm>
              <a:off x="6687761" y="3660942"/>
              <a:ext cx="574196" cy="307777"/>
            </a:xfrm>
            <a:prstGeom prst="rect">
              <a:avLst/>
            </a:prstGeom>
            <a:noFill/>
          </p:spPr>
          <p:txBody>
            <a:bodyPr wrap="none" rtlCol="0">
              <a:spAutoFit/>
            </a:bodyPr>
            <a:lstStyle/>
            <a:p>
              <a:r>
                <a:rPr lang="en-US" dirty="0"/>
                <a:t>GPU</a:t>
              </a:r>
            </a:p>
          </p:txBody>
        </p:sp>
      </p:grpSp>
      <p:grpSp>
        <p:nvGrpSpPr>
          <p:cNvPr id="58" name="Group 57">
            <a:extLst>
              <a:ext uri="{FF2B5EF4-FFF2-40B4-BE49-F238E27FC236}">
                <a16:creationId xmlns:a16="http://schemas.microsoft.com/office/drawing/2014/main" id="{6608D420-601A-37EE-CE27-5C04B679596E}"/>
              </a:ext>
            </a:extLst>
          </p:cNvPr>
          <p:cNvGrpSpPr/>
          <p:nvPr/>
        </p:nvGrpSpPr>
        <p:grpSpPr>
          <a:xfrm>
            <a:off x="6915504" y="808862"/>
            <a:ext cx="1231812" cy="835017"/>
            <a:chOff x="6359145" y="3600360"/>
            <a:chExt cx="1231812" cy="835017"/>
          </a:xfrm>
        </p:grpSpPr>
        <p:sp>
          <p:nvSpPr>
            <p:cNvPr id="59" name="Rectangle: Rounded Corners 58">
              <a:extLst>
                <a:ext uri="{FF2B5EF4-FFF2-40B4-BE49-F238E27FC236}">
                  <a16:creationId xmlns:a16="http://schemas.microsoft.com/office/drawing/2014/main" id="{0FAF23B5-0D5F-C17C-2ED4-0CF623F25C01}"/>
                </a:ext>
              </a:extLst>
            </p:cNvPr>
            <p:cNvSpPr>
              <a:spLocks/>
            </p:cNvSpPr>
            <p:nvPr/>
          </p:nvSpPr>
          <p:spPr>
            <a:xfrm>
              <a:off x="6359145" y="3600360"/>
              <a:ext cx="1231812" cy="835017"/>
            </a:xfrm>
            <a:prstGeom prst="roundRect">
              <a:avLst/>
            </a:prstGeom>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a:extLst>
                <a:ext uri="{FF2B5EF4-FFF2-40B4-BE49-F238E27FC236}">
                  <a16:creationId xmlns:a16="http://schemas.microsoft.com/office/drawing/2014/main" id="{25425F14-94F6-8504-FE99-16FAA185D1B4}"/>
                </a:ext>
              </a:extLst>
            </p:cNvPr>
            <p:cNvSpPr txBox="1">
              <a:spLocks/>
            </p:cNvSpPr>
            <p:nvPr/>
          </p:nvSpPr>
          <p:spPr>
            <a:xfrm>
              <a:off x="6467596" y="3871494"/>
              <a:ext cx="1021433" cy="307777"/>
            </a:xfrm>
            <a:prstGeom prst="rect">
              <a:avLst/>
            </a:prstGeom>
            <a:noFill/>
          </p:spPr>
          <p:txBody>
            <a:bodyPr wrap="none" rtlCol="0">
              <a:spAutoFit/>
            </a:bodyPr>
            <a:lstStyle/>
            <a:p>
              <a:r>
                <a:rPr lang="en-US" dirty="0"/>
                <a:t>Smart NIC</a:t>
              </a:r>
            </a:p>
          </p:txBody>
        </p:sp>
      </p:grpSp>
      <p:cxnSp>
        <p:nvCxnSpPr>
          <p:cNvPr id="63" name="Straight Connector 62">
            <a:extLst>
              <a:ext uri="{FF2B5EF4-FFF2-40B4-BE49-F238E27FC236}">
                <a16:creationId xmlns:a16="http://schemas.microsoft.com/office/drawing/2014/main" id="{0234CFFC-828C-1E90-B069-99B7DCF7AFD8}"/>
              </a:ext>
            </a:extLst>
          </p:cNvPr>
          <p:cNvCxnSpPr>
            <a:cxnSpLocks/>
            <a:stCxn id="5" idx="3"/>
          </p:cNvCxnSpPr>
          <p:nvPr/>
        </p:nvCxnSpPr>
        <p:spPr>
          <a:xfrm>
            <a:off x="2063686" y="1535402"/>
            <a:ext cx="1958816" cy="9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03BF16-E6AA-3ED4-6C45-50D7EA64584F}"/>
              </a:ext>
            </a:extLst>
          </p:cNvPr>
          <p:cNvCxnSpPr>
            <a:stCxn id="4" idx="3"/>
          </p:cNvCxnSpPr>
          <p:nvPr/>
        </p:nvCxnSpPr>
        <p:spPr>
          <a:xfrm>
            <a:off x="2074473" y="2395554"/>
            <a:ext cx="1948029" cy="11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040A144-C7F5-F5AA-3724-1C79A81BF402}"/>
              </a:ext>
            </a:extLst>
          </p:cNvPr>
          <p:cNvCxnSpPr>
            <a:stCxn id="2" idx="3"/>
          </p:cNvCxnSpPr>
          <p:nvPr/>
        </p:nvCxnSpPr>
        <p:spPr>
          <a:xfrm>
            <a:off x="2074473" y="3257868"/>
            <a:ext cx="1948029" cy="10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3CEBBF5-F645-1F8D-4B29-1CA457A5BADC}"/>
              </a:ext>
            </a:extLst>
          </p:cNvPr>
          <p:cNvCxnSpPr>
            <a:cxnSpLocks/>
            <a:stCxn id="11" idx="3"/>
          </p:cNvCxnSpPr>
          <p:nvPr/>
        </p:nvCxnSpPr>
        <p:spPr>
          <a:xfrm>
            <a:off x="2074473" y="4126647"/>
            <a:ext cx="19480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1DEE69D-328A-2879-973E-DAC10B7C247E}"/>
              </a:ext>
            </a:extLst>
          </p:cNvPr>
          <p:cNvCxnSpPr>
            <a:cxnSpLocks/>
            <a:stCxn id="59" idx="1"/>
          </p:cNvCxnSpPr>
          <p:nvPr/>
        </p:nvCxnSpPr>
        <p:spPr>
          <a:xfrm flipH="1">
            <a:off x="5325413" y="1226371"/>
            <a:ext cx="1590091" cy="271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B77C70F-4DF1-2842-122B-E6CFBEF8412D}"/>
              </a:ext>
            </a:extLst>
          </p:cNvPr>
          <p:cNvCxnSpPr>
            <a:stCxn id="54" idx="1"/>
          </p:cNvCxnSpPr>
          <p:nvPr/>
        </p:nvCxnSpPr>
        <p:spPr>
          <a:xfrm flipH="1">
            <a:off x="5318504" y="2101250"/>
            <a:ext cx="1600454" cy="61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A8A6A53-CA5E-5ABD-E9F8-AD33BE00BB8F}"/>
              </a:ext>
            </a:extLst>
          </p:cNvPr>
          <p:cNvCxnSpPr>
            <a:cxnSpLocks/>
          </p:cNvCxnSpPr>
          <p:nvPr/>
        </p:nvCxnSpPr>
        <p:spPr>
          <a:xfrm flipH="1">
            <a:off x="5315050" y="2999796"/>
            <a:ext cx="1610434" cy="20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7C924FE-5151-FB90-2354-76C1936120CF}"/>
              </a:ext>
            </a:extLst>
          </p:cNvPr>
          <p:cNvCxnSpPr>
            <a:cxnSpLocks/>
            <a:stCxn id="8" idx="1"/>
          </p:cNvCxnSpPr>
          <p:nvPr/>
        </p:nvCxnSpPr>
        <p:spPr>
          <a:xfrm flipH="1">
            <a:off x="5325413" y="3898074"/>
            <a:ext cx="1579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BD07F3A-D90D-60A8-4404-E78ECB8D3DB0}"/>
              </a:ext>
            </a:extLst>
          </p:cNvPr>
          <p:cNvSpPr>
            <a:spLocks/>
          </p:cNvSpPr>
          <p:nvPr/>
        </p:nvSpPr>
        <p:spPr>
          <a:xfrm>
            <a:off x="3858194" y="1387774"/>
            <a:ext cx="1460310" cy="303410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326ED88-6D6A-6B56-1125-612105B44BB1}"/>
              </a:ext>
            </a:extLst>
          </p:cNvPr>
          <p:cNvSpPr txBox="1">
            <a:spLocks/>
          </p:cNvSpPr>
          <p:nvPr/>
        </p:nvSpPr>
        <p:spPr>
          <a:xfrm>
            <a:off x="3956093" y="2496713"/>
            <a:ext cx="1231813" cy="738664"/>
          </a:xfrm>
          <a:prstGeom prst="rect">
            <a:avLst/>
          </a:prstGeom>
          <a:noFill/>
        </p:spPr>
        <p:txBody>
          <a:bodyPr wrap="square" rtlCol="0">
            <a:spAutoFit/>
          </a:bodyPr>
          <a:lstStyle/>
          <a:p>
            <a:pPr algn="ctr"/>
            <a:r>
              <a:rPr lang="en-US" dirty="0"/>
              <a:t>CXL </a:t>
            </a:r>
          </a:p>
          <a:p>
            <a:pPr algn="ctr"/>
            <a:r>
              <a:rPr lang="en-US" dirty="0"/>
              <a:t>Coherent </a:t>
            </a:r>
          </a:p>
          <a:p>
            <a:pPr algn="ctr"/>
            <a:r>
              <a:rPr lang="en-US" dirty="0"/>
              <a:t>Interconnect</a:t>
            </a:r>
          </a:p>
        </p:txBody>
      </p:sp>
    </p:spTree>
    <p:extLst>
      <p:ext uri="{BB962C8B-B14F-4D97-AF65-F5344CB8AC3E}">
        <p14:creationId xmlns:p14="http://schemas.microsoft.com/office/powerpoint/2010/main" val="212763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Motivation</a:t>
            </a:r>
            <a:endParaRPr dirty="0"/>
          </a:p>
        </p:txBody>
      </p:sp>
      <p:pic>
        <p:nvPicPr>
          <p:cNvPr id="5" name="Picture 4" descr="A group of logos on a white background&#10;&#10;AI-generated content may be incorrect.">
            <a:extLst>
              <a:ext uri="{FF2B5EF4-FFF2-40B4-BE49-F238E27FC236}">
                <a16:creationId xmlns:a16="http://schemas.microsoft.com/office/drawing/2014/main" id="{D3E4E3C9-D315-C350-C28E-40C2C60C899B}"/>
              </a:ext>
            </a:extLst>
          </p:cNvPr>
          <p:cNvPicPr>
            <a:picLocks noChangeAspect="1"/>
          </p:cNvPicPr>
          <p:nvPr/>
        </p:nvPicPr>
        <p:blipFill>
          <a:blip r:embed="rId3"/>
          <a:stretch>
            <a:fillRect/>
          </a:stretch>
        </p:blipFill>
        <p:spPr>
          <a:xfrm>
            <a:off x="617561" y="1192323"/>
            <a:ext cx="7908878" cy="3082656"/>
          </a:xfrm>
          <a:prstGeom prst="rect">
            <a:avLst/>
          </a:prstGeom>
        </p:spPr>
      </p:pic>
      <p:sp>
        <p:nvSpPr>
          <p:cNvPr id="6" name="TextBox 5">
            <a:extLst>
              <a:ext uri="{FF2B5EF4-FFF2-40B4-BE49-F238E27FC236}">
                <a16:creationId xmlns:a16="http://schemas.microsoft.com/office/drawing/2014/main" id="{DCA0D979-D579-67F1-0C9C-4008D865ED2E}"/>
              </a:ext>
            </a:extLst>
          </p:cNvPr>
          <p:cNvSpPr txBox="1"/>
          <p:nvPr/>
        </p:nvSpPr>
        <p:spPr>
          <a:xfrm>
            <a:off x="2325231" y="4169391"/>
            <a:ext cx="4493538" cy="369332"/>
          </a:xfrm>
          <a:prstGeom prst="rect">
            <a:avLst/>
          </a:prstGeom>
          <a:noFill/>
        </p:spPr>
        <p:txBody>
          <a:bodyPr wrap="none" rtlCol="0">
            <a:spAutoFit/>
          </a:bodyPr>
          <a:lstStyle/>
          <a:p>
            <a:r>
              <a:rPr lang="en-US" sz="1800" dirty="0"/>
              <a:t>High support but lack of working hardware</a:t>
            </a:r>
          </a:p>
        </p:txBody>
      </p:sp>
      <p:pic>
        <p:nvPicPr>
          <p:cNvPr id="8" name="Picture 7" descr="A yellow and blue sign&#10;&#10;AI-generated content may be incorrect.">
            <a:extLst>
              <a:ext uri="{FF2B5EF4-FFF2-40B4-BE49-F238E27FC236}">
                <a16:creationId xmlns:a16="http://schemas.microsoft.com/office/drawing/2014/main" id="{401E796D-FA4A-EA23-843B-397943FDF800}"/>
              </a:ext>
            </a:extLst>
          </p:cNvPr>
          <p:cNvPicPr>
            <a:picLocks noChangeAspect="1"/>
          </p:cNvPicPr>
          <p:nvPr/>
        </p:nvPicPr>
        <p:blipFill>
          <a:blip r:embed="rId4"/>
          <a:stretch>
            <a:fillRect/>
          </a:stretch>
        </p:blipFill>
        <p:spPr>
          <a:xfrm>
            <a:off x="7226490" y="4593797"/>
            <a:ext cx="1654978" cy="4417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91E6-F269-4042-A09D-8E637FC324AC}"/>
              </a:ext>
            </a:extLst>
          </p:cNvPr>
          <p:cNvSpPr>
            <a:spLocks noGrp="1"/>
          </p:cNvSpPr>
          <p:nvPr>
            <p:ph type="title"/>
          </p:nvPr>
        </p:nvSpPr>
        <p:spPr/>
        <p:txBody>
          <a:bodyPr>
            <a:normAutofit fontScale="90000"/>
          </a:bodyPr>
          <a:lstStyle/>
          <a:p>
            <a:r>
              <a:rPr lang="en-US" dirty="0"/>
              <a:t>Limitations With Current Evaluation Methods</a:t>
            </a:r>
          </a:p>
        </p:txBody>
      </p:sp>
      <p:sp>
        <p:nvSpPr>
          <p:cNvPr id="3" name="Text Placeholder 2">
            <a:extLst>
              <a:ext uri="{FF2B5EF4-FFF2-40B4-BE49-F238E27FC236}">
                <a16:creationId xmlns:a16="http://schemas.microsoft.com/office/drawing/2014/main" id="{3D9BFBAB-517E-992B-282B-A13DE2804B89}"/>
              </a:ext>
            </a:extLst>
          </p:cNvPr>
          <p:cNvSpPr>
            <a:spLocks noGrp="1"/>
          </p:cNvSpPr>
          <p:nvPr>
            <p:ph type="body" idx="1"/>
          </p:nvPr>
        </p:nvSpPr>
        <p:spPr>
          <a:xfrm>
            <a:off x="311700" y="1452726"/>
            <a:ext cx="8520600" cy="3010092"/>
          </a:xfrm>
        </p:spPr>
        <p:txBody>
          <a:bodyPr>
            <a:normAutofit/>
          </a:bodyPr>
          <a:lstStyle/>
          <a:p>
            <a:pPr lvl="0">
              <a:spcBef>
                <a:spcPts val="1000"/>
              </a:spcBef>
              <a:buClr>
                <a:schemeClr val="dk1"/>
              </a:buClr>
            </a:pPr>
            <a:r>
              <a:rPr lang="en-US" dirty="0">
                <a:solidFill>
                  <a:schemeClr val="dk1"/>
                </a:solidFill>
              </a:rPr>
              <a:t>ASICs and FPGAs are limited to single-host setups</a:t>
            </a:r>
          </a:p>
          <a:p>
            <a:pPr lvl="1" indent="-323850">
              <a:spcBef>
                <a:spcPts val="1000"/>
              </a:spcBef>
              <a:buClr>
                <a:schemeClr val="dk1"/>
              </a:buClr>
              <a:buSzPts val="1500"/>
            </a:pPr>
            <a:r>
              <a:rPr lang="en-US" sz="1800" dirty="0">
                <a:solidFill>
                  <a:schemeClr val="dk1"/>
                </a:solidFill>
              </a:rPr>
              <a:t> Only as memory expansion devices</a:t>
            </a:r>
          </a:p>
          <a:p>
            <a:pPr lvl="0">
              <a:spcBef>
                <a:spcPts val="1000"/>
              </a:spcBef>
              <a:buClr>
                <a:schemeClr val="dk1"/>
              </a:buClr>
            </a:pPr>
            <a:r>
              <a:rPr lang="en-US" dirty="0">
                <a:solidFill>
                  <a:schemeClr val="dk1"/>
                </a:solidFill>
              </a:rPr>
              <a:t>Emulation lacks microarchitectural modeling </a:t>
            </a:r>
          </a:p>
          <a:p>
            <a:pPr lvl="1" indent="-323850">
              <a:spcBef>
                <a:spcPts val="1000"/>
              </a:spcBef>
              <a:buClr>
                <a:schemeClr val="dk1"/>
              </a:buClr>
              <a:buSzPts val="1500"/>
            </a:pPr>
            <a:r>
              <a:rPr lang="en-US" sz="1800" dirty="0">
                <a:solidFill>
                  <a:schemeClr val="dk1"/>
                </a:solidFill>
              </a:rPr>
              <a:t>No accurate data on DRAM access delays.</a:t>
            </a:r>
          </a:p>
          <a:p>
            <a:pPr lvl="0">
              <a:spcBef>
                <a:spcPts val="1000"/>
              </a:spcBef>
              <a:spcAft>
                <a:spcPts val="1200"/>
              </a:spcAft>
              <a:buClr>
                <a:schemeClr val="dk1"/>
              </a:buClr>
            </a:pPr>
            <a:r>
              <a:rPr lang="en-US" dirty="0">
                <a:solidFill>
                  <a:schemeClr val="dk1"/>
                </a:solidFill>
              </a:rPr>
              <a:t>Existing simulators lack full-system capabilities or can’t simulate multiple hosts</a:t>
            </a:r>
          </a:p>
          <a:p>
            <a:endParaRPr lang="en-US" dirty="0"/>
          </a:p>
        </p:txBody>
      </p:sp>
      <p:pic>
        <p:nvPicPr>
          <p:cNvPr id="4" name="Picture 3" descr="A yellow and blue sign&#10;&#10;AI-generated content may be incorrect.">
            <a:extLst>
              <a:ext uri="{FF2B5EF4-FFF2-40B4-BE49-F238E27FC236}">
                <a16:creationId xmlns:a16="http://schemas.microsoft.com/office/drawing/2014/main" id="{C88BD68F-285A-06AF-FBBE-D61BF321347A}"/>
              </a:ext>
            </a:extLst>
          </p:cNvPr>
          <p:cNvPicPr>
            <a:picLocks noChangeAspect="1"/>
          </p:cNvPicPr>
          <p:nvPr/>
        </p:nvPicPr>
        <p:blipFill>
          <a:blip r:embed="rId2"/>
          <a:stretch>
            <a:fillRect/>
          </a:stretch>
        </p:blipFill>
        <p:spPr>
          <a:xfrm>
            <a:off x="7226490" y="4593797"/>
            <a:ext cx="1654978" cy="441795"/>
          </a:xfrm>
          <a:prstGeom prst="rect">
            <a:avLst/>
          </a:prstGeom>
        </p:spPr>
      </p:pic>
    </p:spTree>
    <p:extLst>
      <p:ext uri="{BB962C8B-B14F-4D97-AF65-F5344CB8AC3E}">
        <p14:creationId xmlns:p14="http://schemas.microsoft.com/office/powerpoint/2010/main" val="314775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16256" y="61001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Goals</a:t>
            </a:r>
            <a:endParaRPr dirty="0"/>
          </a:p>
        </p:txBody>
      </p:sp>
      <p:sp>
        <p:nvSpPr>
          <p:cNvPr id="68" name="Google Shape;68;p15"/>
          <p:cNvSpPr txBox="1">
            <a:spLocks noGrp="1"/>
          </p:cNvSpPr>
          <p:nvPr>
            <p:ph type="body" idx="1"/>
          </p:nvPr>
        </p:nvSpPr>
        <p:spPr>
          <a:xfrm>
            <a:off x="953145" y="1701325"/>
            <a:ext cx="5529542" cy="2423238"/>
          </a:xfrm>
          <a:prstGeom prst="rect">
            <a:avLst/>
          </a:prstGeom>
        </p:spPr>
        <p:txBody>
          <a:bodyPr spcFirstLastPara="1" wrap="square" lIns="91425" tIns="91425" rIns="91425" bIns="91425" anchor="t" anchorCtr="0">
            <a:normAutofit lnSpcReduction="10000"/>
          </a:bodyPr>
          <a:lstStyle/>
          <a:p>
            <a:pPr marL="457200" lvl="0" indent="-342900" algn="l" rtl="0">
              <a:spcBef>
                <a:spcPts val="1200"/>
              </a:spcBef>
              <a:spcAft>
                <a:spcPts val="0"/>
              </a:spcAft>
              <a:buClr>
                <a:schemeClr val="dk1"/>
              </a:buClr>
              <a:buSzPts val="1800"/>
              <a:buChar char="●"/>
            </a:pPr>
            <a:r>
              <a:rPr lang="en-US" dirty="0">
                <a:solidFill>
                  <a:schemeClr val="dk1"/>
                </a:solidFill>
              </a:rPr>
              <a:t>Modularity</a:t>
            </a:r>
          </a:p>
          <a:p>
            <a:pPr marL="457200" lvl="0" indent="-342900" algn="l" rtl="0">
              <a:spcBef>
                <a:spcPts val="1200"/>
              </a:spcBef>
              <a:spcAft>
                <a:spcPts val="0"/>
              </a:spcAft>
              <a:buClr>
                <a:schemeClr val="dk1"/>
              </a:buClr>
              <a:buSzPts val="1800"/>
              <a:buChar char="●"/>
            </a:pPr>
            <a:r>
              <a:rPr lang="en-US" dirty="0">
                <a:solidFill>
                  <a:schemeClr val="dk1"/>
                </a:solidFill>
              </a:rPr>
              <a:t>Multi-device simulation</a:t>
            </a:r>
            <a:endParaRPr dirty="0">
              <a:solidFill>
                <a:schemeClr val="dk1"/>
              </a:solidFill>
            </a:endParaRPr>
          </a:p>
          <a:p>
            <a:pPr marL="457200" lvl="0" indent="-342900" algn="l" rtl="0">
              <a:spcBef>
                <a:spcPts val="1000"/>
              </a:spcBef>
              <a:spcAft>
                <a:spcPts val="0"/>
              </a:spcAft>
              <a:buClr>
                <a:schemeClr val="dk1"/>
              </a:buClr>
              <a:buSzPts val="1800"/>
              <a:buChar char="●"/>
            </a:pPr>
            <a:r>
              <a:rPr lang="en" dirty="0">
                <a:solidFill>
                  <a:schemeClr val="dk1"/>
                </a:solidFill>
              </a:rPr>
              <a:t>Heterogeneous ISA cluster simulation</a:t>
            </a:r>
            <a:endParaRPr dirty="0">
              <a:solidFill>
                <a:schemeClr val="dk1"/>
              </a:solidFill>
            </a:endParaRPr>
          </a:p>
          <a:p>
            <a:pPr marL="457200" lvl="0" indent="-342900" algn="l" rtl="0">
              <a:spcBef>
                <a:spcPts val="1000"/>
              </a:spcBef>
              <a:spcAft>
                <a:spcPts val="0"/>
              </a:spcAft>
              <a:buClr>
                <a:schemeClr val="dk1"/>
              </a:buClr>
              <a:buSzPts val="1800"/>
              <a:buChar char="●"/>
            </a:pPr>
            <a:r>
              <a:rPr lang="en" dirty="0">
                <a:solidFill>
                  <a:schemeClr val="dk1"/>
                </a:solidFill>
              </a:rPr>
              <a:t>Coherent address space</a:t>
            </a:r>
            <a:endParaRPr lang="en-US" dirty="0">
              <a:solidFill>
                <a:schemeClr val="dk1"/>
              </a:solidFill>
            </a:endParaRPr>
          </a:p>
          <a:p>
            <a:pPr marL="457200" lvl="0" indent="-342900" algn="l" rtl="0">
              <a:spcBef>
                <a:spcPts val="1000"/>
              </a:spcBef>
              <a:spcAft>
                <a:spcPts val="0"/>
              </a:spcAft>
              <a:buClr>
                <a:schemeClr val="dk1"/>
              </a:buClr>
              <a:buSzPts val="1800"/>
              <a:buChar char="●"/>
            </a:pPr>
            <a:r>
              <a:rPr lang="en-US" dirty="0">
                <a:solidFill>
                  <a:schemeClr val="dk1"/>
                </a:solidFill>
              </a:rPr>
              <a:t>Enable new research</a:t>
            </a:r>
          </a:p>
          <a:p>
            <a:pPr marL="0" lvl="0" indent="0" algn="l" rtl="0">
              <a:spcBef>
                <a:spcPts val="1200"/>
              </a:spcBef>
              <a:spcAft>
                <a:spcPts val="1200"/>
              </a:spcAft>
              <a:buNone/>
            </a:pPr>
            <a:endParaRPr dirty="0">
              <a:solidFill>
                <a:schemeClr val="dk1"/>
              </a:solidFill>
            </a:endParaRPr>
          </a:p>
        </p:txBody>
      </p:sp>
      <p:grpSp>
        <p:nvGrpSpPr>
          <p:cNvPr id="2" name="Group 1">
            <a:extLst>
              <a:ext uri="{FF2B5EF4-FFF2-40B4-BE49-F238E27FC236}">
                <a16:creationId xmlns:a16="http://schemas.microsoft.com/office/drawing/2014/main" id="{98932017-BBDB-A49E-2051-9ABE06A79D21}"/>
              </a:ext>
            </a:extLst>
          </p:cNvPr>
          <p:cNvGrpSpPr/>
          <p:nvPr/>
        </p:nvGrpSpPr>
        <p:grpSpPr>
          <a:xfrm>
            <a:off x="3459707" y="135738"/>
            <a:ext cx="5268037" cy="1763974"/>
            <a:chOff x="866632" y="3325675"/>
            <a:chExt cx="5213446" cy="1763974"/>
          </a:xfrm>
        </p:grpSpPr>
        <p:pic>
          <p:nvPicPr>
            <p:cNvPr id="3074" name="Picture 2" descr="CXL Consortium Announces Compute Express Link 3.1 ...">
              <a:extLst>
                <a:ext uri="{FF2B5EF4-FFF2-40B4-BE49-F238E27FC236}">
                  <a16:creationId xmlns:a16="http://schemas.microsoft.com/office/drawing/2014/main" id="{8F5AD6CE-563F-4CC0-1B96-DBA1BF2F7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32" y="3325675"/>
              <a:ext cx="3527947" cy="17639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ion Symbol">
              <a:extLst>
                <a:ext uri="{FF2B5EF4-FFF2-40B4-BE49-F238E27FC236}">
                  <a16:creationId xmlns:a16="http://schemas.microsoft.com/office/drawing/2014/main" id="{2CC364EB-A653-EDD0-A992-2384A68A9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3799956"/>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imulation Research and gem5 - UC Davis Computer Architecture">
              <a:extLst>
                <a:ext uri="{FF2B5EF4-FFF2-40B4-BE49-F238E27FC236}">
                  <a16:creationId xmlns:a16="http://schemas.microsoft.com/office/drawing/2014/main" id="{E13FD676-E79E-B8D5-C7EB-06233D1956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982" r="21650"/>
            <a:stretch>
              <a:fillRect/>
            </a:stretch>
          </p:blipFill>
          <p:spPr bwMode="auto">
            <a:xfrm>
              <a:off x="4869692" y="3585365"/>
              <a:ext cx="1210386" cy="122928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yellow and blue sign&#10;&#10;AI-generated content may be incorrect.">
            <a:extLst>
              <a:ext uri="{FF2B5EF4-FFF2-40B4-BE49-F238E27FC236}">
                <a16:creationId xmlns:a16="http://schemas.microsoft.com/office/drawing/2014/main" id="{C2D0D642-F17D-09C9-7B6B-CFA657E859C0}"/>
              </a:ext>
            </a:extLst>
          </p:cNvPr>
          <p:cNvPicPr>
            <a:picLocks noChangeAspect="1"/>
          </p:cNvPicPr>
          <p:nvPr/>
        </p:nvPicPr>
        <p:blipFill>
          <a:blip r:embed="rId6"/>
          <a:stretch>
            <a:fillRect/>
          </a:stretch>
        </p:blipFill>
        <p:spPr>
          <a:xfrm>
            <a:off x="7226490" y="4593797"/>
            <a:ext cx="1654978" cy="4417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089CD0-91B1-F780-03C1-960DE04E3064}"/>
              </a:ext>
            </a:extLst>
          </p:cNvPr>
          <p:cNvSpPr/>
          <p:nvPr/>
        </p:nvSpPr>
        <p:spPr>
          <a:xfrm>
            <a:off x="2131997" y="1419366"/>
            <a:ext cx="2620369" cy="2804615"/>
          </a:xfrm>
          <a:prstGeom prst="rect">
            <a:avLst/>
          </a:prstGeom>
          <a:solidFill>
            <a:schemeClr val="bg2"/>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9B6A40FE-43C0-B39E-408F-5E68253960C2}"/>
              </a:ext>
            </a:extLst>
          </p:cNvPr>
          <p:cNvGrpSpPr/>
          <p:nvPr/>
        </p:nvGrpSpPr>
        <p:grpSpPr>
          <a:xfrm rot="16200000">
            <a:off x="2327319" y="2771419"/>
            <a:ext cx="1215489" cy="1014234"/>
            <a:chOff x="1269243" y="1561831"/>
            <a:chExt cx="914399" cy="749809"/>
          </a:xfrm>
          <a:solidFill>
            <a:schemeClr val="accent6"/>
          </a:solidFill>
        </p:grpSpPr>
        <p:sp>
          <p:nvSpPr>
            <p:cNvPr id="34" name="Cross 33">
              <a:extLst>
                <a:ext uri="{FF2B5EF4-FFF2-40B4-BE49-F238E27FC236}">
                  <a16:creationId xmlns:a16="http://schemas.microsoft.com/office/drawing/2014/main" id="{BA64EEB4-A918-C1A6-BB9F-3A80CE320FC7}"/>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31807E-F349-BF47-EE4C-3CDC1BA5C00F}"/>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AAA5F342-14CA-1850-C8E2-649E92E1043E}"/>
              </a:ext>
            </a:extLst>
          </p:cNvPr>
          <p:cNvGrpSpPr/>
          <p:nvPr/>
        </p:nvGrpSpPr>
        <p:grpSpPr>
          <a:xfrm rot="10800000">
            <a:off x="3217142" y="2927025"/>
            <a:ext cx="1236867" cy="959256"/>
            <a:chOff x="1269243" y="1561831"/>
            <a:chExt cx="914399" cy="749809"/>
          </a:xfrm>
          <a:solidFill>
            <a:schemeClr val="accent6"/>
          </a:solidFill>
        </p:grpSpPr>
        <p:sp>
          <p:nvSpPr>
            <p:cNvPr id="31" name="Cross 30">
              <a:extLst>
                <a:ext uri="{FF2B5EF4-FFF2-40B4-BE49-F238E27FC236}">
                  <a16:creationId xmlns:a16="http://schemas.microsoft.com/office/drawing/2014/main" id="{FAFF512E-CFD8-426A-DBDF-C0435E5139AA}"/>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65F70E-45BA-AAA6-F5F1-CD84B744EBD7}"/>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8EF7A18-EF32-D0E1-0626-CF174DC7DEAE}"/>
              </a:ext>
            </a:extLst>
          </p:cNvPr>
          <p:cNvGrpSpPr/>
          <p:nvPr/>
        </p:nvGrpSpPr>
        <p:grpSpPr>
          <a:xfrm rot="5400000">
            <a:off x="3237529" y="1967305"/>
            <a:ext cx="1423537" cy="1014234"/>
            <a:chOff x="1269243" y="1561831"/>
            <a:chExt cx="914399" cy="749809"/>
          </a:xfrm>
          <a:solidFill>
            <a:schemeClr val="accent1"/>
          </a:solidFill>
        </p:grpSpPr>
        <p:sp>
          <p:nvSpPr>
            <p:cNvPr id="28" name="Cross 27">
              <a:extLst>
                <a:ext uri="{FF2B5EF4-FFF2-40B4-BE49-F238E27FC236}">
                  <a16:creationId xmlns:a16="http://schemas.microsoft.com/office/drawing/2014/main" id="{714AF5D4-15B4-F276-9945-D72E973AE55B}"/>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2AD072-FDFD-B932-D05B-8A7C89506543}"/>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FDE0E2A8-BCFE-B1C7-B59C-ABC822945765}"/>
              </a:ext>
            </a:extLst>
          </p:cNvPr>
          <p:cNvGrpSpPr/>
          <p:nvPr/>
        </p:nvGrpSpPr>
        <p:grpSpPr>
          <a:xfrm>
            <a:off x="2430349" y="1759723"/>
            <a:ext cx="1236867" cy="1167303"/>
            <a:chOff x="1269243" y="1561831"/>
            <a:chExt cx="914399" cy="749809"/>
          </a:xfrm>
        </p:grpSpPr>
        <p:sp>
          <p:nvSpPr>
            <p:cNvPr id="6" name="Cross 5">
              <a:extLst>
                <a:ext uri="{FF2B5EF4-FFF2-40B4-BE49-F238E27FC236}">
                  <a16:creationId xmlns:a16="http://schemas.microsoft.com/office/drawing/2014/main" id="{2647E323-6E05-2AED-0D8F-51D7F8C38D00}"/>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D61B6D-873F-F0F9-A10C-6B1B6EB9C497}"/>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DC95F25C-7999-EDE2-06B4-B9849910EE31}"/>
              </a:ext>
            </a:extLst>
          </p:cNvPr>
          <p:cNvSpPr/>
          <p:nvPr/>
        </p:nvSpPr>
        <p:spPr>
          <a:xfrm>
            <a:off x="2652980" y="2670705"/>
            <a:ext cx="561758" cy="2591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B477F9E-C141-238E-4FAD-4F8BB26A579D}"/>
              </a:ext>
            </a:extLst>
          </p:cNvPr>
          <p:cNvSpPr txBox="1"/>
          <p:nvPr/>
        </p:nvSpPr>
        <p:spPr>
          <a:xfrm>
            <a:off x="2508909" y="1975842"/>
            <a:ext cx="933269" cy="523220"/>
          </a:xfrm>
          <a:prstGeom prst="rect">
            <a:avLst/>
          </a:prstGeom>
          <a:noFill/>
        </p:spPr>
        <p:txBody>
          <a:bodyPr wrap="none" rtlCol="0">
            <a:spAutoFit/>
          </a:bodyPr>
          <a:lstStyle/>
          <a:p>
            <a:pPr algn="ctr"/>
            <a:r>
              <a:rPr lang="en-US" dirty="0"/>
              <a:t>12 core</a:t>
            </a:r>
          </a:p>
          <a:p>
            <a:pPr algn="ctr"/>
            <a:r>
              <a:rPr lang="en-US" dirty="0"/>
              <a:t>X86 CPU</a:t>
            </a:r>
          </a:p>
        </p:txBody>
      </p:sp>
      <p:sp>
        <p:nvSpPr>
          <p:cNvPr id="40" name="TextBox 39">
            <a:extLst>
              <a:ext uri="{FF2B5EF4-FFF2-40B4-BE49-F238E27FC236}">
                <a16:creationId xmlns:a16="http://schemas.microsoft.com/office/drawing/2014/main" id="{5BB6CDB7-DF12-301B-1FFE-EAA7C3CF7970}"/>
              </a:ext>
            </a:extLst>
          </p:cNvPr>
          <p:cNvSpPr txBox="1"/>
          <p:nvPr/>
        </p:nvSpPr>
        <p:spPr>
          <a:xfrm>
            <a:off x="3661804" y="1975842"/>
            <a:ext cx="792205" cy="738664"/>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sp>
        <p:nvSpPr>
          <p:cNvPr id="41" name="TextBox 40">
            <a:extLst>
              <a:ext uri="{FF2B5EF4-FFF2-40B4-BE49-F238E27FC236}">
                <a16:creationId xmlns:a16="http://schemas.microsoft.com/office/drawing/2014/main" id="{EB6F71EE-499B-8134-309C-3E793F94E2ED}"/>
              </a:ext>
            </a:extLst>
          </p:cNvPr>
          <p:cNvSpPr txBox="1"/>
          <p:nvPr/>
        </p:nvSpPr>
        <p:spPr>
          <a:xfrm>
            <a:off x="2611222" y="3221278"/>
            <a:ext cx="1617751" cy="523220"/>
          </a:xfrm>
          <a:prstGeom prst="rect">
            <a:avLst/>
          </a:prstGeom>
          <a:noFill/>
        </p:spPr>
        <p:txBody>
          <a:bodyPr wrap="none" rtlCol="0">
            <a:spAutoFit/>
          </a:bodyPr>
          <a:lstStyle/>
          <a:p>
            <a:pPr algn="ctr"/>
            <a:r>
              <a:rPr lang="en-US" dirty="0"/>
              <a:t>32 GB 4-channel</a:t>
            </a:r>
          </a:p>
          <a:p>
            <a:pPr algn="ctr"/>
            <a:r>
              <a:rPr lang="en-US" dirty="0"/>
              <a:t>4800 MT/s DDR5 </a:t>
            </a:r>
          </a:p>
        </p:txBody>
      </p:sp>
      <p:sp>
        <p:nvSpPr>
          <p:cNvPr id="42" name="Title 1">
            <a:extLst>
              <a:ext uri="{FF2B5EF4-FFF2-40B4-BE49-F238E27FC236}">
                <a16:creationId xmlns:a16="http://schemas.microsoft.com/office/drawing/2014/main" id="{E41A5E40-E4DB-8CBD-7F73-5E21FE479E2E}"/>
              </a:ext>
            </a:extLst>
          </p:cNvPr>
          <p:cNvSpPr>
            <a:spLocks noGrp="1"/>
          </p:cNvSpPr>
          <p:nvPr>
            <p:ph type="title"/>
          </p:nvPr>
        </p:nvSpPr>
        <p:spPr>
          <a:xfrm>
            <a:off x="334427" y="212068"/>
            <a:ext cx="3366372" cy="572700"/>
          </a:xfrm>
        </p:spPr>
        <p:txBody>
          <a:bodyPr>
            <a:normAutofit fontScale="90000"/>
          </a:bodyPr>
          <a:lstStyle/>
          <a:p>
            <a:r>
              <a:rPr lang="en-US" dirty="0"/>
              <a:t>gem5 Modularity</a:t>
            </a:r>
          </a:p>
        </p:txBody>
      </p:sp>
      <p:grpSp>
        <p:nvGrpSpPr>
          <p:cNvPr id="50" name="Group 49">
            <a:extLst>
              <a:ext uri="{FF2B5EF4-FFF2-40B4-BE49-F238E27FC236}">
                <a16:creationId xmlns:a16="http://schemas.microsoft.com/office/drawing/2014/main" id="{805EA685-7512-A3BB-9248-421B8F9D6EA6}"/>
              </a:ext>
            </a:extLst>
          </p:cNvPr>
          <p:cNvGrpSpPr/>
          <p:nvPr/>
        </p:nvGrpSpPr>
        <p:grpSpPr>
          <a:xfrm>
            <a:off x="6212252" y="2978138"/>
            <a:ext cx="1014238" cy="1423537"/>
            <a:chOff x="5782098" y="2537096"/>
            <a:chExt cx="1014238" cy="1423537"/>
          </a:xfrm>
        </p:grpSpPr>
        <p:grpSp>
          <p:nvGrpSpPr>
            <p:cNvPr id="47" name="Group 46">
              <a:extLst>
                <a:ext uri="{FF2B5EF4-FFF2-40B4-BE49-F238E27FC236}">
                  <a16:creationId xmlns:a16="http://schemas.microsoft.com/office/drawing/2014/main" id="{4A5E2E3E-FF31-BFC2-55FA-B0C404B583FD}"/>
                </a:ext>
              </a:extLst>
            </p:cNvPr>
            <p:cNvGrpSpPr/>
            <p:nvPr/>
          </p:nvGrpSpPr>
          <p:grpSpPr>
            <a:xfrm>
              <a:off x="5782098" y="2537096"/>
              <a:ext cx="1014238" cy="1423537"/>
              <a:chOff x="6532725" y="1276763"/>
              <a:chExt cx="1014238" cy="1423537"/>
            </a:xfrm>
          </p:grpSpPr>
          <p:grpSp>
            <p:nvGrpSpPr>
              <p:cNvPr id="43" name="Group 42">
                <a:extLst>
                  <a:ext uri="{FF2B5EF4-FFF2-40B4-BE49-F238E27FC236}">
                    <a16:creationId xmlns:a16="http://schemas.microsoft.com/office/drawing/2014/main" id="{51C03874-3AC2-E6A7-6DC7-02BC94E9247B}"/>
                  </a:ext>
                </a:extLst>
              </p:cNvPr>
              <p:cNvGrpSpPr/>
              <p:nvPr/>
            </p:nvGrpSpPr>
            <p:grpSpPr>
              <a:xfrm rot="5400000">
                <a:off x="6328077" y="1481415"/>
                <a:ext cx="1423537" cy="1014234"/>
                <a:chOff x="1269243" y="1561831"/>
                <a:chExt cx="914399" cy="749809"/>
              </a:xfrm>
              <a:solidFill>
                <a:schemeClr val="accent5"/>
              </a:solidFill>
            </p:grpSpPr>
            <p:sp>
              <p:nvSpPr>
                <p:cNvPr id="44" name="Cross 43">
                  <a:extLst>
                    <a:ext uri="{FF2B5EF4-FFF2-40B4-BE49-F238E27FC236}">
                      <a16:creationId xmlns:a16="http://schemas.microsoft.com/office/drawing/2014/main" id="{EDEA0942-1C6C-7849-8988-6F421DA917F8}"/>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EDC9638-DD42-23C1-CBCC-E8508D7E4DEC}"/>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a:extLst>
                  <a:ext uri="{FF2B5EF4-FFF2-40B4-BE49-F238E27FC236}">
                    <a16:creationId xmlns:a16="http://schemas.microsoft.com/office/drawing/2014/main" id="{8E7E9E53-709B-71DC-50A9-CF1D10D691F7}"/>
                  </a:ext>
                </a:extLst>
              </p:cNvPr>
              <p:cNvSpPr/>
              <p:nvPr/>
            </p:nvSpPr>
            <p:spPr>
              <a:xfrm rot="5400000">
                <a:off x="6381430" y="1709119"/>
                <a:ext cx="561758" cy="259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C6BFBD77-F924-58B8-EA6E-44094CD9DD30}"/>
                </a:ext>
              </a:extLst>
            </p:cNvPr>
            <p:cNvSpPr txBox="1"/>
            <p:nvPr/>
          </p:nvSpPr>
          <p:spPr>
            <a:xfrm>
              <a:off x="6004129" y="2758715"/>
              <a:ext cx="792205" cy="738664"/>
            </a:xfrm>
            <a:prstGeom prst="rect">
              <a:avLst/>
            </a:prstGeom>
            <a:noFill/>
          </p:spPr>
          <p:txBody>
            <a:bodyPr wrap="none" rtlCol="0">
              <a:spAutoFit/>
            </a:bodyPr>
            <a:lstStyle/>
            <a:p>
              <a:pPr algn="ctr"/>
              <a:r>
                <a:rPr lang="en-US" dirty="0"/>
                <a:t>MESI</a:t>
              </a:r>
            </a:p>
            <a:p>
              <a:pPr algn="ctr"/>
              <a:r>
                <a:rPr lang="en-US" dirty="0"/>
                <a:t>3-Level</a:t>
              </a:r>
            </a:p>
            <a:p>
              <a:pPr algn="ctr"/>
              <a:r>
                <a:rPr lang="en-US" dirty="0"/>
                <a:t>Caches</a:t>
              </a:r>
            </a:p>
          </p:txBody>
        </p:sp>
      </p:grpSp>
      <p:sp>
        <p:nvSpPr>
          <p:cNvPr id="49" name="TextBox 48">
            <a:extLst>
              <a:ext uri="{FF2B5EF4-FFF2-40B4-BE49-F238E27FC236}">
                <a16:creationId xmlns:a16="http://schemas.microsoft.com/office/drawing/2014/main" id="{0E0B37F4-1A0F-DAA9-A90D-F75271DAAD91}"/>
              </a:ext>
            </a:extLst>
          </p:cNvPr>
          <p:cNvSpPr txBox="1"/>
          <p:nvPr/>
        </p:nvSpPr>
        <p:spPr>
          <a:xfrm>
            <a:off x="2386421" y="1449100"/>
            <a:ext cx="662361" cy="307777"/>
          </a:xfrm>
          <a:prstGeom prst="rect">
            <a:avLst/>
          </a:prstGeom>
          <a:noFill/>
        </p:spPr>
        <p:txBody>
          <a:bodyPr wrap="none" rtlCol="0">
            <a:spAutoFit/>
          </a:bodyPr>
          <a:lstStyle/>
          <a:p>
            <a:r>
              <a:rPr lang="en-US" dirty="0">
                <a:solidFill>
                  <a:schemeClr val="bg1"/>
                </a:solidFill>
              </a:rPr>
              <a:t>Board</a:t>
            </a:r>
          </a:p>
        </p:txBody>
      </p:sp>
      <p:pic>
        <p:nvPicPr>
          <p:cNvPr id="51" name="Picture 50" descr="A yellow and blue sign&#10;&#10;AI-generated content may be incorrect.">
            <a:extLst>
              <a:ext uri="{FF2B5EF4-FFF2-40B4-BE49-F238E27FC236}">
                <a16:creationId xmlns:a16="http://schemas.microsoft.com/office/drawing/2014/main" id="{C55A0D85-B545-5808-2E73-25F5AE351408}"/>
              </a:ext>
            </a:extLst>
          </p:cNvPr>
          <p:cNvPicPr>
            <a:picLocks noChangeAspect="1"/>
          </p:cNvPicPr>
          <p:nvPr/>
        </p:nvPicPr>
        <p:blipFill>
          <a:blip r:embed="rId2"/>
          <a:stretch>
            <a:fillRect/>
          </a:stretch>
        </p:blipFill>
        <p:spPr>
          <a:xfrm>
            <a:off x="7226490" y="4593797"/>
            <a:ext cx="1654978" cy="441795"/>
          </a:xfrm>
          <a:prstGeom prst="rect">
            <a:avLst/>
          </a:prstGeom>
        </p:spPr>
      </p:pic>
    </p:spTree>
    <p:extLst>
      <p:ext uri="{BB962C8B-B14F-4D97-AF65-F5344CB8AC3E}">
        <p14:creationId xmlns:p14="http://schemas.microsoft.com/office/powerpoint/2010/main" val="79079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69AE-9834-137D-7CAB-23ACCD169D9E}"/>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FA519473-A1B1-66FF-4517-2A8FA9D3632E}"/>
              </a:ext>
            </a:extLst>
          </p:cNvPr>
          <p:cNvSpPr/>
          <p:nvPr/>
        </p:nvSpPr>
        <p:spPr>
          <a:xfrm>
            <a:off x="2131997" y="1419366"/>
            <a:ext cx="2620369" cy="2804615"/>
          </a:xfrm>
          <a:prstGeom prst="rect">
            <a:avLst/>
          </a:prstGeom>
          <a:solidFill>
            <a:schemeClr val="bg2"/>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CB0D6F3D-78E7-BD59-D729-F8F9AC15A1DD}"/>
              </a:ext>
            </a:extLst>
          </p:cNvPr>
          <p:cNvGrpSpPr/>
          <p:nvPr/>
        </p:nvGrpSpPr>
        <p:grpSpPr>
          <a:xfrm rot="16200000">
            <a:off x="2327319" y="2771419"/>
            <a:ext cx="1215489" cy="1014234"/>
            <a:chOff x="1269243" y="1561831"/>
            <a:chExt cx="914399" cy="749809"/>
          </a:xfrm>
          <a:solidFill>
            <a:schemeClr val="accent6"/>
          </a:solidFill>
        </p:grpSpPr>
        <p:sp>
          <p:nvSpPr>
            <p:cNvPr id="56" name="Cross 55">
              <a:extLst>
                <a:ext uri="{FF2B5EF4-FFF2-40B4-BE49-F238E27FC236}">
                  <a16:creationId xmlns:a16="http://schemas.microsoft.com/office/drawing/2014/main" id="{023C623F-D312-A738-CD7C-89425F216686}"/>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D19F02C-5F25-F1E9-6787-E2487B40C397}"/>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75693091-111C-869C-BE15-6DCA2A49F798}"/>
              </a:ext>
            </a:extLst>
          </p:cNvPr>
          <p:cNvGrpSpPr/>
          <p:nvPr/>
        </p:nvGrpSpPr>
        <p:grpSpPr>
          <a:xfrm rot="10800000">
            <a:off x="3217142" y="2927025"/>
            <a:ext cx="1236867" cy="959256"/>
            <a:chOff x="1269243" y="1561831"/>
            <a:chExt cx="914399" cy="749809"/>
          </a:xfrm>
          <a:solidFill>
            <a:schemeClr val="accent6"/>
          </a:solidFill>
        </p:grpSpPr>
        <p:sp>
          <p:nvSpPr>
            <p:cNvPr id="59" name="Cross 58">
              <a:extLst>
                <a:ext uri="{FF2B5EF4-FFF2-40B4-BE49-F238E27FC236}">
                  <a16:creationId xmlns:a16="http://schemas.microsoft.com/office/drawing/2014/main" id="{495991FA-F850-7B80-BBAA-8FE3AC43164E}"/>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C53D012-99CA-8A50-D554-A19E6A944E83}"/>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6BD8FECE-B96E-8830-4205-0F20A90C9C54}"/>
              </a:ext>
            </a:extLst>
          </p:cNvPr>
          <p:cNvGrpSpPr/>
          <p:nvPr/>
        </p:nvGrpSpPr>
        <p:grpSpPr>
          <a:xfrm rot="5400000">
            <a:off x="3237529" y="1967305"/>
            <a:ext cx="1423537" cy="1014234"/>
            <a:chOff x="1269243" y="1561831"/>
            <a:chExt cx="914399" cy="749809"/>
          </a:xfrm>
          <a:solidFill>
            <a:schemeClr val="bg1"/>
          </a:solidFill>
        </p:grpSpPr>
        <p:sp>
          <p:nvSpPr>
            <p:cNvPr id="62" name="Cross 61">
              <a:extLst>
                <a:ext uri="{FF2B5EF4-FFF2-40B4-BE49-F238E27FC236}">
                  <a16:creationId xmlns:a16="http://schemas.microsoft.com/office/drawing/2014/main" id="{7E40DBD9-89D0-3C4E-021A-064C831E2894}"/>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08CFDDC-5E1E-174F-6EE7-38AC6EA9BCC7}"/>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6A72A749-7B75-A36D-069D-E61FA23B8DDC}"/>
              </a:ext>
            </a:extLst>
          </p:cNvPr>
          <p:cNvGrpSpPr/>
          <p:nvPr/>
        </p:nvGrpSpPr>
        <p:grpSpPr>
          <a:xfrm>
            <a:off x="2430349" y="1759723"/>
            <a:ext cx="1236867" cy="1167303"/>
            <a:chOff x="1269243" y="1561831"/>
            <a:chExt cx="914399" cy="749809"/>
          </a:xfrm>
        </p:grpSpPr>
        <p:sp>
          <p:nvSpPr>
            <p:cNvPr id="65" name="Cross 64">
              <a:extLst>
                <a:ext uri="{FF2B5EF4-FFF2-40B4-BE49-F238E27FC236}">
                  <a16:creationId xmlns:a16="http://schemas.microsoft.com/office/drawing/2014/main" id="{035886CA-23F2-883C-6011-853048160C4E}"/>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CE1E0B4-9990-24ED-5EB7-C61CB174FE76}"/>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Rectangle 66">
            <a:extLst>
              <a:ext uri="{FF2B5EF4-FFF2-40B4-BE49-F238E27FC236}">
                <a16:creationId xmlns:a16="http://schemas.microsoft.com/office/drawing/2014/main" id="{32596CA4-2F9D-74B3-D9FF-1B54350EBEA4}"/>
              </a:ext>
            </a:extLst>
          </p:cNvPr>
          <p:cNvSpPr/>
          <p:nvPr/>
        </p:nvSpPr>
        <p:spPr>
          <a:xfrm>
            <a:off x="2652980" y="2670705"/>
            <a:ext cx="561758" cy="2591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C89D213-3D0C-44BF-AA79-15D5183D7DCC}"/>
              </a:ext>
            </a:extLst>
          </p:cNvPr>
          <p:cNvSpPr txBox="1"/>
          <p:nvPr/>
        </p:nvSpPr>
        <p:spPr>
          <a:xfrm>
            <a:off x="2508909" y="1975842"/>
            <a:ext cx="933269" cy="523220"/>
          </a:xfrm>
          <a:prstGeom prst="rect">
            <a:avLst/>
          </a:prstGeom>
          <a:noFill/>
        </p:spPr>
        <p:txBody>
          <a:bodyPr wrap="none" rtlCol="0">
            <a:spAutoFit/>
          </a:bodyPr>
          <a:lstStyle/>
          <a:p>
            <a:pPr algn="ctr"/>
            <a:r>
              <a:rPr lang="en-US" dirty="0"/>
              <a:t>12 core</a:t>
            </a:r>
          </a:p>
          <a:p>
            <a:pPr algn="ctr"/>
            <a:r>
              <a:rPr lang="en-US" dirty="0"/>
              <a:t>X86 CPU</a:t>
            </a:r>
          </a:p>
        </p:txBody>
      </p:sp>
      <p:sp>
        <p:nvSpPr>
          <p:cNvPr id="69" name="TextBox 68">
            <a:extLst>
              <a:ext uri="{FF2B5EF4-FFF2-40B4-BE49-F238E27FC236}">
                <a16:creationId xmlns:a16="http://schemas.microsoft.com/office/drawing/2014/main" id="{C638DB57-EA1D-0F13-69CF-95B4A6973EEE}"/>
              </a:ext>
            </a:extLst>
          </p:cNvPr>
          <p:cNvSpPr txBox="1"/>
          <p:nvPr/>
        </p:nvSpPr>
        <p:spPr>
          <a:xfrm>
            <a:off x="3661804" y="1975842"/>
            <a:ext cx="792205" cy="738664"/>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sp>
        <p:nvSpPr>
          <p:cNvPr id="70" name="TextBox 69">
            <a:extLst>
              <a:ext uri="{FF2B5EF4-FFF2-40B4-BE49-F238E27FC236}">
                <a16:creationId xmlns:a16="http://schemas.microsoft.com/office/drawing/2014/main" id="{78B51E74-D999-573B-0EF6-371911E7B3B5}"/>
              </a:ext>
            </a:extLst>
          </p:cNvPr>
          <p:cNvSpPr txBox="1"/>
          <p:nvPr/>
        </p:nvSpPr>
        <p:spPr>
          <a:xfrm>
            <a:off x="2611222" y="3221278"/>
            <a:ext cx="1617751" cy="523220"/>
          </a:xfrm>
          <a:prstGeom prst="rect">
            <a:avLst/>
          </a:prstGeom>
          <a:noFill/>
        </p:spPr>
        <p:txBody>
          <a:bodyPr wrap="none" rtlCol="0">
            <a:spAutoFit/>
          </a:bodyPr>
          <a:lstStyle/>
          <a:p>
            <a:pPr algn="ctr"/>
            <a:r>
              <a:rPr lang="en-US" dirty="0"/>
              <a:t>32 GB 4-channel</a:t>
            </a:r>
          </a:p>
          <a:p>
            <a:pPr algn="ctr"/>
            <a:r>
              <a:rPr lang="en-US" dirty="0"/>
              <a:t>4800 MT/s DDR5 </a:t>
            </a:r>
          </a:p>
        </p:txBody>
      </p:sp>
      <p:sp>
        <p:nvSpPr>
          <p:cNvPr id="71" name="TextBox 70">
            <a:extLst>
              <a:ext uri="{FF2B5EF4-FFF2-40B4-BE49-F238E27FC236}">
                <a16:creationId xmlns:a16="http://schemas.microsoft.com/office/drawing/2014/main" id="{CB6DC682-A474-1015-48AE-34E150B98A7A}"/>
              </a:ext>
            </a:extLst>
          </p:cNvPr>
          <p:cNvSpPr txBox="1"/>
          <p:nvPr/>
        </p:nvSpPr>
        <p:spPr>
          <a:xfrm>
            <a:off x="2386421" y="1449100"/>
            <a:ext cx="662361" cy="307777"/>
          </a:xfrm>
          <a:prstGeom prst="rect">
            <a:avLst/>
          </a:prstGeom>
          <a:noFill/>
        </p:spPr>
        <p:txBody>
          <a:bodyPr wrap="none" rtlCol="0">
            <a:spAutoFit/>
          </a:bodyPr>
          <a:lstStyle/>
          <a:p>
            <a:r>
              <a:rPr lang="en-US" dirty="0">
                <a:solidFill>
                  <a:schemeClr val="bg1"/>
                </a:solidFill>
              </a:rPr>
              <a:t>Board</a:t>
            </a:r>
          </a:p>
        </p:txBody>
      </p:sp>
      <p:sp>
        <p:nvSpPr>
          <p:cNvPr id="42" name="Title 1">
            <a:extLst>
              <a:ext uri="{FF2B5EF4-FFF2-40B4-BE49-F238E27FC236}">
                <a16:creationId xmlns:a16="http://schemas.microsoft.com/office/drawing/2014/main" id="{D69CE1B4-A5BA-0274-E3A7-2F50DD4631B5}"/>
              </a:ext>
            </a:extLst>
          </p:cNvPr>
          <p:cNvSpPr>
            <a:spLocks noGrp="1"/>
          </p:cNvSpPr>
          <p:nvPr>
            <p:ph type="title"/>
          </p:nvPr>
        </p:nvSpPr>
        <p:spPr>
          <a:xfrm>
            <a:off x="334427" y="212068"/>
            <a:ext cx="3366372" cy="572700"/>
          </a:xfrm>
        </p:spPr>
        <p:txBody>
          <a:bodyPr>
            <a:normAutofit fontScale="90000"/>
          </a:bodyPr>
          <a:lstStyle/>
          <a:p>
            <a:r>
              <a:rPr lang="en-US" dirty="0"/>
              <a:t>gem5 Modularity</a:t>
            </a:r>
          </a:p>
        </p:txBody>
      </p:sp>
      <p:grpSp>
        <p:nvGrpSpPr>
          <p:cNvPr id="50" name="Group 49">
            <a:extLst>
              <a:ext uri="{FF2B5EF4-FFF2-40B4-BE49-F238E27FC236}">
                <a16:creationId xmlns:a16="http://schemas.microsoft.com/office/drawing/2014/main" id="{E9FD1B43-3D2A-2602-7908-3E2A9C47C939}"/>
              </a:ext>
            </a:extLst>
          </p:cNvPr>
          <p:cNvGrpSpPr/>
          <p:nvPr/>
        </p:nvGrpSpPr>
        <p:grpSpPr>
          <a:xfrm>
            <a:off x="6212252" y="2978138"/>
            <a:ext cx="1014238" cy="1423537"/>
            <a:chOff x="5782098" y="2537096"/>
            <a:chExt cx="1014238" cy="1423537"/>
          </a:xfrm>
        </p:grpSpPr>
        <p:grpSp>
          <p:nvGrpSpPr>
            <p:cNvPr id="47" name="Group 46">
              <a:extLst>
                <a:ext uri="{FF2B5EF4-FFF2-40B4-BE49-F238E27FC236}">
                  <a16:creationId xmlns:a16="http://schemas.microsoft.com/office/drawing/2014/main" id="{315B3F5C-1F7F-2F39-6B08-EC433DD151A4}"/>
                </a:ext>
              </a:extLst>
            </p:cNvPr>
            <p:cNvGrpSpPr/>
            <p:nvPr/>
          </p:nvGrpSpPr>
          <p:grpSpPr>
            <a:xfrm>
              <a:off x="5782098" y="2537096"/>
              <a:ext cx="1014238" cy="1423537"/>
              <a:chOff x="6532725" y="1276763"/>
              <a:chExt cx="1014238" cy="1423537"/>
            </a:xfrm>
          </p:grpSpPr>
          <p:grpSp>
            <p:nvGrpSpPr>
              <p:cNvPr id="43" name="Group 42">
                <a:extLst>
                  <a:ext uri="{FF2B5EF4-FFF2-40B4-BE49-F238E27FC236}">
                    <a16:creationId xmlns:a16="http://schemas.microsoft.com/office/drawing/2014/main" id="{9037153B-39B4-7476-E7C9-5BD2BAF1623D}"/>
                  </a:ext>
                </a:extLst>
              </p:cNvPr>
              <p:cNvGrpSpPr/>
              <p:nvPr/>
            </p:nvGrpSpPr>
            <p:grpSpPr>
              <a:xfrm rot="5400000">
                <a:off x="6328077" y="1481415"/>
                <a:ext cx="1423537" cy="1014234"/>
                <a:chOff x="1269243" y="1561831"/>
                <a:chExt cx="914399" cy="749809"/>
              </a:xfrm>
              <a:solidFill>
                <a:schemeClr val="accent5"/>
              </a:solidFill>
            </p:grpSpPr>
            <p:sp>
              <p:nvSpPr>
                <p:cNvPr id="44" name="Cross 43">
                  <a:extLst>
                    <a:ext uri="{FF2B5EF4-FFF2-40B4-BE49-F238E27FC236}">
                      <a16:creationId xmlns:a16="http://schemas.microsoft.com/office/drawing/2014/main" id="{E423C292-686B-69C4-1620-8C9188CC8E4C}"/>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C6DA7D4-F5AB-B2B4-81D6-CD425C24365F}"/>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a:extLst>
                  <a:ext uri="{FF2B5EF4-FFF2-40B4-BE49-F238E27FC236}">
                    <a16:creationId xmlns:a16="http://schemas.microsoft.com/office/drawing/2014/main" id="{A497EC18-7E7A-FEA9-2D32-957892EC36A7}"/>
                  </a:ext>
                </a:extLst>
              </p:cNvPr>
              <p:cNvSpPr/>
              <p:nvPr/>
            </p:nvSpPr>
            <p:spPr>
              <a:xfrm rot="5400000">
                <a:off x="6381430" y="1709119"/>
                <a:ext cx="561758" cy="259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887CDEBB-EAF9-16E8-0014-9E9DFE1BCEF6}"/>
                </a:ext>
              </a:extLst>
            </p:cNvPr>
            <p:cNvSpPr txBox="1"/>
            <p:nvPr/>
          </p:nvSpPr>
          <p:spPr>
            <a:xfrm>
              <a:off x="6004129" y="2758715"/>
              <a:ext cx="792205" cy="738664"/>
            </a:xfrm>
            <a:prstGeom prst="rect">
              <a:avLst/>
            </a:prstGeom>
            <a:noFill/>
          </p:spPr>
          <p:txBody>
            <a:bodyPr wrap="none" rtlCol="0">
              <a:spAutoFit/>
            </a:bodyPr>
            <a:lstStyle/>
            <a:p>
              <a:pPr algn="ctr"/>
              <a:r>
                <a:rPr lang="en-US" dirty="0"/>
                <a:t>MESI</a:t>
              </a:r>
            </a:p>
            <a:p>
              <a:pPr algn="ctr"/>
              <a:r>
                <a:rPr lang="en-US" dirty="0"/>
                <a:t>3-Level</a:t>
              </a:r>
            </a:p>
            <a:p>
              <a:pPr algn="ctr"/>
              <a:r>
                <a:rPr lang="en-US" dirty="0"/>
                <a:t>Caches</a:t>
              </a:r>
            </a:p>
          </p:txBody>
        </p:sp>
      </p:grpSp>
      <p:pic>
        <p:nvPicPr>
          <p:cNvPr id="51" name="Picture 50" descr="A yellow and blue sign&#10;&#10;AI-generated content may be incorrect.">
            <a:extLst>
              <a:ext uri="{FF2B5EF4-FFF2-40B4-BE49-F238E27FC236}">
                <a16:creationId xmlns:a16="http://schemas.microsoft.com/office/drawing/2014/main" id="{4C956751-B5D3-18F7-1C48-FD9623A6AE1B}"/>
              </a:ext>
            </a:extLst>
          </p:cNvPr>
          <p:cNvPicPr>
            <a:picLocks noChangeAspect="1"/>
          </p:cNvPicPr>
          <p:nvPr/>
        </p:nvPicPr>
        <p:blipFill>
          <a:blip r:embed="rId2"/>
          <a:stretch>
            <a:fillRect/>
          </a:stretch>
        </p:blipFill>
        <p:spPr>
          <a:xfrm>
            <a:off x="7226490" y="4593797"/>
            <a:ext cx="1654978" cy="441795"/>
          </a:xfrm>
          <a:prstGeom prst="rect">
            <a:avLst/>
          </a:prstGeom>
        </p:spPr>
      </p:pic>
      <p:grpSp>
        <p:nvGrpSpPr>
          <p:cNvPr id="12" name="Group 11">
            <a:extLst>
              <a:ext uri="{FF2B5EF4-FFF2-40B4-BE49-F238E27FC236}">
                <a16:creationId xmlns:a16="http://schemas.microsoft.com/office/drawing/2014/main" id="{406B7FCA-38A0-EBE5-D7FC-59370D148FD8}"/>
              </a:ext>
            </a:extLst>
          </p:cNvPr>
          <p:cNvGrpSpPr/>
          <p:nvPr/>
        </p:nvGrpSpPr>
        <p:grpSpPr>
          <a:xfrm>
            <a:off x="3743537" y="1549227"/>
            <a:ext cx="1014236" cy="1423539"/>
            <a:chOff x="4675890" y="1518069"/>
            <a:chExt cx="1014236" cy="1423539"/>
          </a:xfrm>
        </p:grpSpPr>
        <p:grpSp>
          <p:nvGrpSpPr>
            <p:cNvPr id="8" name="Group 7">
              <a:extLst>
                <a:ext uri="{FF2B5EF4-FFF2-40B4-BE49-F238E27FC236}">
                  <a16:creationId xmlns:a16="http://schemas.microsoft.com/office/drawing/2014/main" id="{D8829209-978E-7274-944B-00DE5F77855F}"/>
                </a:ext>
              </a:extLst>
            </p:cNvPr>
            <p:cNvGrpSpPr/>
            <p:nvPr/>
          </p:nvGrpSpPr>
          <p:grpSpPr>
            <a:xfrm rot="5400000">
              <a:off x="4471240" y="1722722"/>
              <a:ext cx="1423539" cy="1014233"/>
              <a:chOff x="1299416" y="1485027"/>
              <a:chExt cx="914400" cy="749808"/>
            </a:xfrm>
            <a:solidFill>
              <a:schemeClr val="accent1"/>
            </a:solidFill>
          </p:grpSpPr>
          <p:sp>
            <p:nvSpPr>
              <p:cNvPr id="10" name="Cross 9">
                <a:extLst>
                  <a:ext uri="{FF2B5EF4-FFF2-40B4-BE49-F238E27FC236}">
                    <a16:creationId xmlns:a16="http://schemas.microsoft.com/office/drawing/2014/main" id="{CD167C78-833A-7FBF-984A-2DB8C18FA76F}"/>
                  </a:ext>
                </a:extLst>
              </p:cNvPr>
              <p:cNvSpPr/>
              <p:nvPr/>
            </p:nvSpPr>
            <p:spPr>
              <a:xfrm>
                <a:off x="1299417" y="1485027"/>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D054B2-CB22-6D04-D17E-0E7E84376548}"/>
                  </a:ext>
                </a:extLst>
              </p:cNvPr>
              <p:cNvSpPr/>
              <p:nvPr/>
            </p:nvSpPr>
            <p:spPr>
              <a:xfrm>
                <a:off x="1299416" y="1485027"/>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7943D38-E603-4E97-0CEF-6E68642BAFE1}"/>
                </a:ext>
              </a:extLst>
            </p:cNvPr>
            <p:cNvSpPr/>
            <p:nvPr/>
          </p:nvSpPr>
          <p:spPr>
            <a:xfrm rot="5400000">
              <a:off x="4524595" y="1950423"/>
              <a:ext cx="561758" cy="259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E065C6-8E9E-D8D7-5FF8-3C9147E6A207}"/>
                </a:ext>
              </a:extLst>
            </p:cNvPr>
            <p:cNvSpPr txBox="1"/>
            <p:nvPr/>
          </p:nvSpPr>
          <p:spPr>
            <a:xfrm>
              <a:off x="4897921" y="1739686"/>
              <a:ext cx="792205" cy="738664"/>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grpSp>
      <p:sp>
        <p:nvSpPr>
          <p:cNvPr id="14" name="Arrow: Curved Up 13">
            <a:extLst>
              <a:ext uri="{FF2B5EF4-FFF2-40B4-BE49-F238E27FC236}">
                <a16:creationId xmlns:a16="http://schemas.microsoft.com/office/drawing/2014/main" id="{6D1F6AF0-37C7-9E8A-82F5-A7D25ADF12A2}"/>
              </a:ext>
            </a:extLst>
          </p:cNvPr>
          <p:cNvSpPr/>
          <p:nvPr/>
        </p:nvSpPr>
        <p:spPr>
          <a:xfrm>
            <a:off x="3854646" y="2990536"/>
            <a:ext cx="463168" cy="297784"/>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112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28AA8-93F6-9C22-17BF-9C374C0A9067}"/>
            </a:ext>
          </a:extLst>
        </p:cNvPr>
        <p:cNvGrpSpPr/>
        <p:nvPr/>
      </p:nvGrpSpPr>
      <p:grpSpPr>
        <a:xfrm>
          <a:off x="0" y="0"/>
          <a:ext cx="0" cy="0"/>
          <a:chOff x="0" y="0"/>
          <a:chExt cx="0" cy="0"/>
        </a:xfrm>
      </p:grpSpPr>
      <p:sp>
        <p:nvSpPr>
          <p:cNvPr id="42" name="Title 1">
            <a:extLst>
              <a:ext uri="{FF2B5EF4-FFF2-40B4-BE49-F238E27FC236}">
                <a16:creationId xmlns:a16="http://schemas.microsoft.com/office/drawing/2014/main" id="{107268A3-EB77-3BDF-7552-73FB7B26558D}"/>
              </a:ext>
            </a:extLst>
          </p:cNvPr>
          <p:cNvSpPr>
            <a:spLocks noGrp="1"/>
          </p:cNvSpPr>
          <p:nvPr>
            <p:ph type="title"/>
          </p:nvPr>
        </p:nvSpPr>
        <p:spPr>
          <a:xfrm>
            <a:off x="334427" y="212068"/>
            <a:ext cx="3366372" cy="572700"/>
          </a:xfrm>
        </p:spPr>
        <p:txBody>
          <a:bodyPr>
            <a:normAutofit fontScale="90000"/>
          </a:bodyPr>
          <a:lstStyle/>
          <a:p>
            <a:r>
              <a:rPr lang="en-US" dirty="0"/>
              <a:t>gem5 Modularity</a:t>
            </a:r>
          </a:p>
        </p:txBody>
      </p:sp>
      <p:pic>
        <p:nvPicPr>
          <p:cNvPr id="51" name="Picture 50" descr="A yellow and blue sign&#10;&#10;AI-generated content may be incorrect.">
            <a:extLst>
              <a:ext uri="{FF2B5EF4-FFF2-40B4-BE49-F238E27FC236}">
                <a16:creationId xmlns:a16="http://schemas.microsoft.com/office/drawing/2014/main" id="{1E07857C-CAA0-C51F-A271-7752B4F1DFF5}"/>
              </a:ext>
            </a:extLst>
          </p:cNvPr>
          <p:cNvPicPr>
            <a:picLocks noChangeAspect="1"/>
          </p:cNvPicPr>
          <p:nvPr/>
        </p:nvPicPr>
        <p:blipFill>
          <a:blip r:embed="rId2"/>
          <a:stretch>
            <a:fillRect/>
          </a:stretch>
        </p:blipFill>
        <p:spPr>
          <a:xfrm>
            <a:off x="7226490" y="4593797"/>
            <a:ext cx="1654978" cy="441795"/>
          </a:xfrm>
          <a:prstGeom prst="rect">
            <a:avLst/>
          </a:prstGeom>
        </p:spPr>
      </p:pic>
      <p:grpSp>
        <p:nvGrpSpPr>
          <p:cNvPr id="12" name="Group 11">
            <a:extLst>
              <a:ext uri="{FF2B5EF4-FFF2-40B4-BE49-F238E27FC236}">
                <a16:creationId xmlns:a16="http://schemas.microsoft.com/office/drawing/2014/main" id="{C6AAABA4-6CFE-0D2F-CBE1-A73D88D32A1A}"/>
              </a:ext>
            </a:extLst>
          </p:cNvPr>
          <p:cNvGrpSpPr/>
          <p:nvPr/>
        </p:nvGrpSpPr>
        <p:grpSpPr>
          <a:xfrm>
            <a:off x="6212252" y="754838"/>
            <a:ext cx="1014238" cy="1423537"/>
            <a:chOff x="4572000" y="1471092"/>
            <a:chExt cx="1014238" cy="1423537"/>
          </a:xfrm>
        </p:grpSpPr>
        <p:grpSp>
          <p:nvGrpSpPr>
            <p:cNvPr id="8" name="Group 7">
              <a:extLst>
                <a:ext uri="{FF2B5EF4-FFF2-40B4-BE49-F238E27FC236}">
                  <a16:creationId xmlns:a16="http://schemas.microsoft.com/office/drawing/2014/main" id="{DE749C23-689C-1B28-AE07-53866B5D4803}"/>
                </a:ext>
              </a:extLst>
            </p:cNvPr>
            <p:cNvGrpSpPr/>
            <p:nvPr/>
          </p:nvGrpSpPr>
          <p:grpSpPr>
            <a:xfrm rot="5400000">
              <a:off x="4367352" y="1675744"/>
              <a:ext cx="1423537" cy="1014234"/>
              <a:chOff x="1269243" y="1561831"/>
              <a:chExt cx="914399" cy="749809"/>
            </a:xfrm>
            <a:solidFill>
              <a:schemeClr val="accent1"/>
            </a:solidFill>
          </p:grpSpPr>
          <p:sp>
            <p:nvSpPr>
              <p:cNvPr id="10" name="Cross 9">
                <a:extLst>
                  <a:ext uri="{FF2B5EF4-FFF2-40B4-BE49-F238E27FC236}">
                    <a16:creationId xmlns:a16="http://schemas.microsoft.com/office/drawing/2014/main" id="{0105A3A5-0478-09BA-D0EC-A4F36CCA3BC8}"/>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E3DEA9-D29D-4BF3-37BB-EDD42E2DDBDD}"/>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2CA97857-DDC3-38DF-D539-926ADB1912A0}"/>
                </a:ext>
              </a:extLst>
            </p:cNvPr>
            <p:cNvSpPr/>
            <p:nvPr/>
          </p:nvSpPr>
          <p:spPr>
            <a:xfrm rot="5400000">
              <a:off x="4420705" y="1903448"/>
              <a:ext cx="561758" cy="259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3FB161-9492-81ED-B4B0-FF4D2A1A0D46}"/>
                </a:ext>
              </a:extLst>
            </p:cNvPr>
            <p:cNvSpPr txBox="1"/>
            <p:nvPr/>
          </p:nvSpPr>
          <p:spPr>
            <a:xfrm>
              <a:off x="4794031" y="1692711"/>
              <a:ext cx="792205" cy="738664"/>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grpSp>
      <p:sp>
        <p:nvSpPr>
          <p:cNvPr id="13" name="Rectangle 12">
            <a:extLst>
              <a:ext uri="{FF2B5EF4-FFF2-40B4-BE49-F238E27FC236}">
                <a16:creationId xmlns:a16="http://schemas.microsoft.com/office/drawing/2014/main" id="{8DE52764-75DD-B5CA-0DE1-99B23F97B65A}"/>
              </a:ext>
            </a:extLst>
          </p:cNvPr>
          <p:cNvSpPr/>
          <p:nvPr/>
        </p:nvSpPr>
        <p:spPr>
          <a:xfrm>
            <a:off x="2131997" y="1419366"/>
            <a:ext cx="2620369" cy="2804615"/>
          </a:xfrm>
          <a:prstGeom prst="rect">
            <a:avLst/>
          </a:prstGeom>
          <a:solidFill>
            <a:schemeClr val="bg2"/>
          </a:solidFill>
          <a:ln>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8590C59-4548-6F35-A80C-E260E19BF20F}"/>
              </a:ext>
            </a:extLst>
          </p:cNvPr>
          <p:cNvGrpSpPr/>
          <p:nvPr/>
        </p:nvGrpSpPr>
        <p:grpSpPr>
          <a:xfrm rot="16200000">
            <a:off x="2327319" y="2771419"/>
            <a:ext cx="1215489" cy="1014234"/>
            <a:chOff x="1269243" y="1561831"/>
            <a:chExt cx="914399" cy="749809"/>
          </a:xfrm>
          <a:solidFill>
            <a:schemeClr val="accent6"/>
          </a:solidFill>
        </p:grpSpPr>
        <p:sp>
          <p:nvSpPr>
            <p:cNvPr id="15" name="Cross 14">
              <a:extLst>
                <a:ext uri="{FF2B5EF4-FFF2-40B4-BE49-F238E27FC236}">
                  <a16:creationId xmlns:a16="http://schemas.microsoft.com/office/drawing/2014/main" id="{3BDF3948-5F98-3D90-AD5B-A82B0A68A858}"/>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67F9E2-90D1-769F-7BB8-8A5CE9BD87F1}"/>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CC2E32F3-08C4-F840-E09B-897090ACA59E}"/>
              </a:ext>
            </a:extLst>
          </p:cNvPr>
          <p:cNvGrpSpPr/>
          <p:nvPr/>
        </p:nvGrpSpPr>
        <p:grpSpPr>
          <a:xfrm rot="10800000">
            <a:off x="3217142" y="2927025"/>
            <a:ext cx="1236867" cy="959256"/>
            <a:chOff x="1269243" y="1561831"/>
            <a:chExt cx="914399" cy="749809"/>
          </a:xfrm>
          <a:solidFill>
            <a:schemeClr val="accent6"/>
          </a:solidFill>
        </p:grpSpPr>
        <p:sp>
          <p:nvSpPr>
            <p:cNvPr id="18" name="Cross 17">
              <a:extLst>
                <a:ext uri="{FF2B5EF4-FFF2-40B4-BE49-F238E27FC236}">
                  <a16:creationId xmlns:a16="http://schemas.microsoft.com/office/drawing/2014/main" id="{422476CF-DA7D-FD93-CF17-E9711FD5AA58}"/>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97B18C-D55B-8043-FD9C-86AF7D07E68D}"/>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35BBB83B-28E5-DAE5-8A40-0BBDA2096870}"/>
              </a:ext>
            </a:extLst>
          </p:cNvPr>
          <p:cNvGrpSpPr/>
          <p:nvPr/>
        </p:nvGrpSpPr>
        <p:grpSpPr>
          <a:xfrm rot="5400000">
            <a:off x="3237529" y="1967305"/>
            <a:ext cx="1423537" cy="1014234"/>
            <a:chOff x="1269243" y="1561831"/>
            <a:chExt cx="914399" cy="749809"/>
          </a:xfrm>
          <a:solidFill>
            <a:schemeClr val="bg1"/>
          </a:solidFill>
        </p:grpSpPr>
        <p:sp>
          <p:nvSpPr>
            <p:cNvPr id="21" name="Cross 20">
              <a:extLst>
                <a:ext uri="{FF2B5EF4-FFF2-40B4-BE49-F238E27FC236}">
                  <a16:creationId xmlns:a16="http://schemas.microsoft.com/office/drawing/2014/main" id="{CB88D4FA-B40F-5D3D-35D5-8A2500FC856F}"/>
                </a:ext>
              </a:extLst>
            </p:cNvPr>
            <p:cNvSpPr/>
            <p:nvPr/>
          </p:nvSpPr>
          <p:spPr>
            <a:xfrm>
              <a:off x="1269243" y="1561832"/>
              <a:ext cx="914399" cy="749808"/>
            </a:xfrm>
            <a:prstGeom prst="plu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6F90E41-F7F8-222A-F0C0-57C4D33C10C7}"/>
                </a:ext>
              </a:extLst>
            </p:cNvPr>
            <p:cNvSpPr/>
            <p:nvPr/>
          </p:nvSpPr>
          <p:spPr>
            <a:xfrm>
              <a:off x="1269243" y="1561831"/>
              <a:ext cx="748033" cy="749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B2243C1F-3D7A-43F6-23FC-60315903ED14}"/>
              </a:ext>
            </a:extLst>
          </p:cNvPr>
          <p:cNvGrpSpPr/>
          <p:nvPr/>
        </p:nvGrpSpPr>
        <p:grpSpPr>
          <a:xfrm>
            <a:off x="2430349" y="1759723"/>
            <a:ext cx="1236867" cy="1167303"/>
            <a:chOff x="1269243" y="1561831"/>
            <a:chExt cx="914399" cy="749809"/>
          </a:xfrm>
        </p:grpSpPr>
        <p:sp>
          <p:nvSpPr>
            <p:cNvPr id="24" name="Cross 23">
              <a:extLst>
                <a:ext uri="{FF2B5EF4-FFF2-40B4-BE49-F238E27FC236}">
                  <a16:creationId xmlns:a16="http://schemas.microsoft.com/office/drawing/2014/main" id="{EE714DF7-48E0-A1FB-3422-11614B5E4BAD}"/>
                </a:ext>
              </a:extLst>
            </p:cNvPr>
            <p:cNvSpPr/>
            <p:nvPr/>
          </p:nvSpPr>
          <p:spPr>
            <a:xfrm>
              <a:off x="1269243" y="1561832"/>
              <a:ext cx="914399" cy="749808"/>
            </a:xfrm>
            <a:prstGeom prst="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D21F2A-2B3E-F37C-D072-1885886C3CA1}"/>
                </a:ext>
              </a:extLst>
            </p:cNvPr>
            <p:cNvSpPr/>
            <p:nvPr/>
          </p:nvSpPr>
          <p:spPr>
            <a:xfrm>
              <a:off x="1269243" y="1561831"/>
              <a:ext cx="748033" cy="749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F8711A61-9236-4DDE-12B3-5011B8A0C4F0}"/>
              </a:ext>
            </a:extLst>
          </p:cNvPr>
          <p:cNvSpPr/>
          <p:nvPr/>
        </p:nvSpPr>
        <p:spPr>
          <a:xfrm>
            <a:off x="2652980" y="2670705"/>
            <a:ext cx="561758" cy="2591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1F75E6E-8289-F3B7-C4F7-ABCBEC5C9EB4}"/>
              </a:ext>
            </a:extLst>
          </p:cNvPr>
          <p:cNvSpPr txBox="1"/>
          <p:nvPr/>
        </p:nvSpPr>
        <p:spPr>
          <a:xfrm>
            <a:off x="2508909" y="1975842"/>
            <a:ext cx="933269" cy="523220"/>
          </a:xfrm>
          <a:prstGeom prst="rect">
            <a:avLst/>
          </a:prstGeom>
          <a:noFill/>
        </p:spPr>
        <p:txBody>
          <a:bodyPr wrap="none" rtlCol="0">
            <a:spAutoFit/>
          </a:bodyPr>
          <a:lstStyle/>
          <a:p>
            <a:pPr algn="ctr"/>
            <a:r>
              <a:rPr lang="en-US" dirty="0"/>
              <a:t>12 core</a:t>
            </a:r>
          </a:p>
          <a:p>
            <a:pPr algn="ctr"/>
            <a:r>
              <a:rPr lang="en-US" dirty="0"/>
              <a:t>X86 CPU</a:t>
            </a:r>
          </a:p>
        </p:txBody>
      </p:sp>
      <p:sp>
        <p:nvSpPr>
          <p:cNvPr id="40" name="TextBox 39">
            <a:extLst>
              <a:ext uri="{FF2B5EF4-FFF2-40B4-BE49-F238E27FC236}">
                <a16:creationId xmlns:a16="http://schemas.microsoft.com/office/drawing/2014/main" id="{0E6CCAA7-19C0-4150-0C56-33B9389F1925}"/>
              </a:ext>
            </a:extLst>
          </p:cNvPr>
          <p:cNvSpPr txBox="1"/>
          <p:nvPr/>
        </p:nvSpPr>
        <p:spPr>
          <a:xfrm>
            <a:off x="3661804" y="1975842"/>
            <a:ext cx="792205" cy="738664"/>
          </a:xfrm>
          <a:prstGeom prst="rect">
            <a:avLst/>
          </a:prstGeom>
          <a:noFill/>
        </p:spPr>
        <p:txBody>
          <a:bodyPr wrap="none" rtlCol="0">
            <a:spAutoFit/>
          </a:bodyPr>
          <a:lstStyle/>
          <a:p>
            <a:pPr algn="ctr"/>
            <a:r>
              <a:rPr lang="en-US" dirty="0"/>
              <a:t>MESI</a:t>
            </a:r>
          </a:p>
          <a:p>
            <a:pPr algn="ctr"/>
            <a:r>
              <a:rPr lang="en-US" dirty="0"/>
              <a:t>2-Level</a:t>
            </a:r>
          </a:p>
          <a:p>
            <a:pPr algn="ctr"/>
            <a:r>
              <a:rPr lang="en-US" dirty="0"/>
              <a:t>Caches</a:t>
            </a:r>
          </a:p>
        </p:txBody>
      </p:sp>
      <p:sp>
        <p:nvSpPr>
          <p:cNvPr id="52" name="TextBox 51">
            <a:extLst>
              <a:ext uri="{FF2B5EF4-FFF2-40B4-BE49-F238E27FC236}">
                <a16:creationId xmlns:a16="http://schemas.microsoft.com/office/drawing/2014/main" id="{27AA4C39-6CA8-70AB-C1FB-CC97E2833552}"/>
              </a:ext>
            </a:extLst>
          </p:cNvPr>
          <p:cNvSpPr txBox="1"/>
          <p:nvPr/>
        </p:nvSpPr>
        <p:spPr>
          <a:xfrm>
            <a:off x="2611222" y="3221278"/>
            <a:ext cx="1617751" cy="523220"/>
          </a:xfrm>
          <a:prstGeom prst="rect">
            <a:avLst/>
          </a:prstGeom>
          <a:noFill/>
        </p:spPr>
        <p:txBody>
          <a:bodyPr wrap="none" rtlCol="0">
            <a:spAutoFit/>
          </a:bodyPr>
          <a:lstStyle/>
          <a:p>
            <a:pPr algn="ctr"/>
            <a:r>
              <a:rPr lang="en-US" dirty="0"/>
              <a:t>32 GB 4-channel</a:t>
            </a:r>
          </a:p>
          <a:p>
            <a:pPr algn="ctr"/>
            <a:r>
              <a:rPr lang="en-US" dirty="0"/>
              <a:t>4800 MT/s DDR5 </a:t>
            </a:r>
          </a:p>
        </p:txBody>
      </p:sp>
      <p:sp>
        <p:nvSpPr>
          <p:cNvPr id="53" name="TextBox 52">
            <a:extLst>
              <a:ext uri="{FF2B5EF4-FFF2-40B4-BE49-F238E27FC236}">
                <a16:creationId xmlns:a16="http://schemas.microsoft.com/office/drawing/2014/main" id="{531005AA-68D7-201D-57A0-117860D24EEA}"/>
              </a:ext>
            </a:extLst>
          </p:cNvPr>
          <p:cNvSpPr txBox="1"/>
          <p:nvPr/>
        </p:nvSpPr>
        <p:spPr>
          <a:xfrm>
            <a:off x="2386421" y="1449100"/>
            <a:ext cx="662361" cy="307777"/>
          </a:xfrm>
          <a:prstGeom prst="rect">
            <a:avLst/>
          </a:prstGeom>
          <a:noFill/>
        </p:spPr>
        <p:txBody>
          <a:bodyPr wrap="none" rtlCol="0">
            <a:spAutoFit/>
          </a:bodyPr>
          <a:lstStyle/>
          <a:p>
            <a:r>
              <a:rPr lang="en-US" dirty="0">
                <a:solidFill>
                  <a:schemeClr val="bg1"/>
                </a:solidFill>
              </a:rPr>
              <a:t>Board</a:t>
            </a:r>
          </a:p>
        </p:txBody>
      </p:sp>
      <p:grpSp>
        <p:nvGrpSpPr>
          <p:cNvPr id="54" name="Group 53">
            <a:extLst>
              <a:ext uri="{FF2B5EF4-FFF2-40B4-BE49-F238E27FC236}">
                <a16:creationId xmlns:a16="http://schemas.microsoft.com/office/drawing/2014/main" id="{DC56B04C-60E7-6268-D5A6-DF7477DD4DB3}"/>
              </a:ext>
            </a:extLst>
          </p:cNvPr>
          <p:cNvGrpSpPr/>
          <p:nvPr/>
        </p:nvGrpSpPr>
        <p:grpSpPr>
          <a:xfrm>
            <a:off x="3743537" y="1549227"/>
            <a:ext cx="1014236" cy="1423539"/>
            <a:chOff x="4675890" y="1518069"/>
            <a:chExt cx="1014236" cy="1423539"/>
          </a:xfrm>
        </p:grpSpPr>
        <p:grpSp>
          <p:nvGrpSpPr>
            <p:cNvPr id="55" name="Group 54">
              <a:extLst>
                <a:ext uri="{FF2B5EF4-FFF2-40B4-BE49-F238E27FC236}">
                  <a16:creationId xmlns:a16="http://schemas.microsoft.com/office/drawing/2014/main" id="{D7142DC4-33A7-0C12-20D9-99B5DA037905}"/>
                </a:ext>
              </a:extLst>
            </p:cNvPr>
            <p:cNvGrpSpPr/>
            <p:nvPr/>
          </p:nvGrpSpPr>
          <p:grpSpPr>
            <a:xfrm rot="5400000">
              <a:off x="4471240" y="1722722"/>
              <a:ext cx="1423539" cy="1014233"/>
              <a:chOff x="1299416" y="1485027"/>
              <a:chExt cx="914400" cy="749808"/>
            </a:xfrm>
            <a:solidFill>
              <a:schemeClr val="accent1"/>
            </a:solidFill>
          </p:grpSpPr>
          <p:sp>
            <p:nvSpPr>
              <p:cNvPr id="58" name="Cross 57">
                <a:extLst>
                  <a:ext uri="{FF2B5EF4-FFF2-40B4-BE49-F238E27FC236}">
                    <a16:creationId xmlns:a16="http://schemas.microsoft.com/office/drawing/2014/main" id="{933288C4-4D18-2075-0213-E68019CDB142}"/>
                  </a:ext>
                </a:extLst>
              </p:cNvPr>
              <p:cNvSpPr/>
              <p:nvPr/>
            </p:nvSpPr>
            <p:spPr>
              <a:xfrm>
                <a:off x="1299417" y="1485027"/>
                <a:ext cx="914399" cy="749808"/>
              </a:xfrm>
              <a:prstGeom prst="plus">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6A640E8-DC30-5E02-7901-62A95C0E40FF}"/>
                  </a:ext>
                </a:extLst>
              </p:cNvPr>
              <p:cNvSpPr/>
              <p:nvPr/>
            </p:nvSpPr>
            <p:spPr>
              <a:xfrm>
                <a:off x="1299416" y="1485027"/>
                <a:ext cx="748033" cy="74980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6D05CF58-4F01-3470-60D4-20F2D1332323}"/>
                </a:ext>
              </a:extLst>
            </p:cNvPr>
            <p:cNvSpPr/>
            <p:nvPr/>
          </p:nvSpPr>
          <p:spPr>
            <a:xfrm rot="5400000">
              <a:off x="4524595" y="1950423"/>
              <a:ext cx="561758" cy="259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1278C43-E9FF-E483-D06F-D9F2DC466EF9}"/>
                </a:ext>
              </a:extLst>
            </p:cNvPr>
            <p:cNvSpPr txBox="1"/>
            <p:nvPr/>
          </p:nvSpPr>
          <p:spPr>
            <a:xfrm>
              <a:off x="4897921" y="1739686"/>
              <a:ext cx="792205" cy="738664"/>
            </a:xfrm>
            <a:prstGeom prst="rect">
              <a:avLst/>
            </a:prstGeom>
            <a:noFill/>
          </p:spPr>
          <p:txBody>
            <a:bodyPr wrap="none" rtlCol="0">
              <a:spAutoFit/>
            </a:bodyPr>
            <a:lstStyle/>
            <a:p>
              <a:pPr algn="ctr"/>
              <a:r>
                <a:rPr lang="en-US" dirty="0"/>
                <a:t>MESI</a:t>
              </a:r>
            </a:p>
            <a:p>
              <a:pPr algn="ctr"/>
              <a:r>
                <a:rPr lang="en-US" dirty="0"/>
                <a:t>3-Level</a:t>
              </a:r>
            </a:p>
            <a:p>
              <a:pPr algn="ctr"/>
              <a:r>
                <a:rPr lang="en-US" dirty="0"/>
                <a:t>Caches</a:t>
              </a:r>
            </a:p>
          </p:txBody>
        </p:sp>
      </p:grpSp>
      <p:sp>
        <p:nvSpPr>
          <p:cNvPr id="2" name="Arrow: Curved Left 1">
            <a:extLst>
              <a:ext uri="{FF2B5EF4-FFF2-40B4-BE49-F238E27FC236}">
                <a16:creationId xmlns:a16="http://schemas.microsoft.com/office/drawing/2014/main" id="{D8BD9DEA-29AE-DE7E-5268-3C4108C0A09C}"/>
              </a:ext>
            </a:extLst>
          </p:cNvPr>
          <p:cNvSpPr/>
          <p:nvPr/>
        </p:nvSpPr>
        <p:spPr>
          <a:xfrm rot="5400000">
            <a:off x="3907397" y="2922829"/>
            <a:ext cx="281404" cy="451450"/>
          </a:xfrm>
          <a:prstGeom prst="curved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3942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571AC36558BA47A90DF551368F3915" ma:contentTypeVersion="18" ma:contentTypeDescription="Create a new document." ma:contentTypeScope="" ma:versionID="8652cf9d807894c1ea9b3f1627aee17a">
  <xsd:schema xmlns:xsd="http://www.w3.org/2001/XMLSchema" xmlns:xs="http://www.w3.org/2001/XMLSchema" xmlns:p="http://schemas.microsoft.com/office/2006/metadata/properties" xmlns:ns3="b43aecff-c153-4448-bf53-f7f9525f16f2" xmlns:ns4="dde3a830-118b-428e-ab39-61a055f6ea7e" targetNamespace="http://schemas.microsoft.com/office/2006/metadata/properties" ma:root="true" ma:fieldsID="00da74de63d3695c1cda12955a8e264a" ns3:_="" ns4:_="">
    <xsd:import namespace="b43aecff-c153-4448-bf53-f7f9525f16f2"/>
    <xsd:import namespace="dde3a830-118b-428e-ab39-61a055f6ea7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aecff-c153-4448-bf53-f7f9525f1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e3a830-118b-428e-ab39-61a055f6ea7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43aecff-c153-4448-bf53-f7f9525f16f2" xsi:nil="true"/>
  </documentManagement>
</p:properties>
</file>

<file path=customXml/itemProps1.xml><?xml version="1.0" encoding="utf-8"?>
<ds:datastoreItem xmlns:ds="http://schemas.openxmlformats.org/officeDocument/2006/customXml" ds:itemID="{1C87FD8A-0FBD-46CD-8EB8-E4BB15E6F814}">
  <ds:schemaRefs>
    <ds:schemaRef ds:uri="http://schemas.microsoft.com/sharepoint/v3/contenttype/forms"/>
  </ds:schemaRefs>
</ds:datastoreItem>
</file>

<file path=customXml/itemProps2.xml><?xml version="1.0" encoding="utf-8"?>
<ds:datastoreItem xmlns:ds="http://schemas.openxmlformats.org/officeDocument/2006/customXml" ds:itemID="{38653F7C-AD19-4723-B216-50DA54BA2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aecff-c153-4448-bf53-f7f9525f16f2"/>
    <ds:schemaRef ds:uri="dde3a830-118b-428e-ab39-61a055f6e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AE3B66-6CB2-47F8-BABC-1B6FA5D4FCBE}">
  <ds:schemaRefs>
    <ds:schemaRef ds:uri="http://schemas.openxmlformats.org/package/2006/metadata/core-properties"/>
    <ds:schemaRef ds:uri="http://purl.org/dc/elements/1.1/"/>
    <ds:schemaRef ds:uri="http://schemas.microsoft.com/office/2006/documentManagement/types"/>
    <ds:schemaRef ds:uri="b43aecff-c153-4448-bf53-f7f9525f16f2"/>
    <ds:schemaRef ds:uri="http://schemas.microsoft.com/office/infopath/2007/PartnerControls"/>
    <ds:schemaRef ds:uri="dde3a830-118b-428e-ab39-61a055f6ea7e"/>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256</TotalTime>
  <Words>1609</Words>
  <Application>Microsoft Office PowerPoint</Application>
  <PresentationFormat>On-screen Show (16:9)</PresentationFormat>
  <Paragraphs>223</Paragraphs>
  <Slides>19</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Roboto</vt:lpstr>
      <vt:lpstr>Simple Light</vt:lpstr>
      <vt:lpstr>gem5-CXL: A Full-System Multi-Host Simulation Infrastructure</vt:lpstr>
      <vt:lpstr>Data Center Challenges</vt:lpstr>
      <vt:lpstr>Why  Compute eXpress Link?</vt:lpstr>
      <vt:lpstr>Motivation</vt:lpstr>
      <vt:lpstr>Limitations With Current Evaluation Methods</vt:lpstr>
      <vt:lpstr>Goals</vt:lpstr>
      <vt:lpstr>gem5 Modularity</vt:lpstr>
      <vt:lpstr>gem5 Modularity</vt:lpstr>
      <vt:lpstr>gem5 Modularity</vt:lpstr>
      <vt:lpstr>gem5 Modularity</vt:lpstr>
      <vt:lpstr>gem5-CXL Modularity</vt:lpstr>
      <vt:lpstr>gem5-CXL Modularity</vt:lpstr>
      <vt:lpstr>gem5-CXL Modularity</vt:lpstr>
      <vt:lpstr>gem5-CXL Modularity</vt:lpstr>
      <vt:lpstr>Current Design</vt:lpstr>
      <vt:lpstr>Customizable Networks</vt:lpstr>
      <vt:lpstr>Full System Simulation</vt:lpstr>
      <vt:lpstr>Existing Prototype, Limitations, and Future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Leonardo Redivo</cp:lastModifiedBy>
  <cp:revision>5</cp:revision>
  <dcterms:modified xsi:type="dcterms:W3CDTF">2025-06-21T22:22:28Z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0x010100C1571AC36558BA47A90DF551368F3915</vt:lpwstr>
  </property>
</Properties>
</file>