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4"/>
  </p:sldMasterIdLst>
  <p:notesMasterIdLst>
    <p:notesMasterId r:id="rId31"/>
  </p:notesMasterIdLst>
  <p:handoutMasterIdLst>
    <p:handoutMasterId r:id="rId32"/>
  </p:handoutMasterIdLst>
  <p:sldIdLst>
    <p:sldId id="323" r:id="rId5"/>
    <p:sldId id="501" r:id="rId6"/>
    <p:sldId id="1957" r:id="rId7"/>
    <p:sldId id="1961" r:id="rId8"/>
    <p:sldId id="1962" r:id="rId9"/>
    <p:sldId id="938" r:id="rId10"/>
    <p:sldId id="1959" r:id="rId11"/>
    <p:sldId id="1960" r:id="rId12"/>
    <p:sldId id="1963" r:id="rId13"/>
    <p:sldId id="1968" r:id="rId14"/>
    <p:sldId id="1969" r:id="rId15"/>
    <p:sldId id="1970" r:id="rId16"/>
    <p:sldId id="262" r:id="rId17"/>
    <p:sldId id="1972" r:id="rId18"/>
    <p:sldId id="1971" r:id="rId19"/>
    <p:sldId id="1974" r:id="rId20"/>
    <p:sldId id="1975" r:id="rId21"/>
    <p:sldId id="1976" r:id="rId22"/>
    <p:sldId id="1977" r:id="rId23"/>
    <p:sldId id="1964" r:id="rId24"/>
    <p:sldId id="1965" r:id="rId25"/>
    <p:sldId id="1973" r:id="rId26"/>
    <p:sldId id="485" r:id="rId27"/>
    <p:sldId id="1958" r:id="rId28"/>
    <p:sldId id="260" r:id="rId29"/>
    <p:sldId id="261" r:id="rId30"/>
  </p:sldIdLst>
  <p:sldSz cx="12192000" cy="6858000"/>
  <p:notesSz cx="7315200" cy="96012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oto Sans CJK SC Regular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67F00"/>
    <a:srgbClr val="FF9A05"/>
    <a:srgbClr val="996633"/>
    <a:srgbClr val="F1A22F"/>
    <a:srgbClr val="F9D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08" autoAdjust="0"/>
    <p:restoredTop sz="89630" autoAdjust="0"/>
  </p:normalViewPr>
  <p:slideViewPr>
    <p:cSldViewPr>
      <p:cViewPr varScale="1">
        <p:scale>
          <a:sx n="96" d="100"/>
          <a:sy n="96" d="100"/>
        </p:scale>
        <p:origin x="72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380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568CFFE-8DEB-46D4-A45C-B11A3266CC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3F611C-54BC-47CF-BDF5-BF70306B5F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C4D94E5-C892-4182-B60E-83BF2A5F4498}" type="datetimeFigureOut">
              <a:rPr lang="en-US"/>
              <a:pPr>
                <a:defRPr/>
              </a:pPr>
              <a:t>6/19/2025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680D7B-1527-46D0-99C1-873FF0F1148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0FDB8B-B290-4F4F-B65A-CA0000CD33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80E7DDE-31A5-4A03-9FF8-982504E5DD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4F274BDB-1766-4B27-B1D9-69EA4E373B4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3CA3D43-2AA1-4D27-82A6-AB0DDC4BB82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E58294F-904C-4BD1-99FD-B97A9E188B8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11DDECB-97DF-42FB-856E-50F5D833CF4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A5513FA-3E48-495F-A282-D096C6089CF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41FF3EEB-CCD1-46E1-A8A7-6D655A8EFB8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defRPr>
            </a:lvl1pPr>
          </a:lstStyle>
          <a:p>
            <a:pPr>
              <a:defRPr/>
            </a:pPr>
            <a:fld id="{FA486B15-5CAA-4ADB-8522-047D1366A1E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38C01DA6-4F36-496D-88C2-EF2BB6C03A9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553EDDF-2161-4270-BCF9-4E667D92998B}" type="slidenum">
              <a:rPr lang="en-US" altLang="en-US" sz="1400" smtClean="0"/>
              <a:pPr>
                <a:spcBef>
                  <a:spcPct val="0"/>
                </a:spcBef>
              </a:pPr>
              <a:t>1</a:t>
            </a:fld>
            <a:endParaRPr lang="en-US" altLang="en-US" sz="1400" dirty="0"/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EAFB91B7-0109-4F7A-BB20-043D7940EC9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400550"/>
            <a:ext cx="5486400" cy="3598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3781B916-DB90-495B-844A-EBF7E3894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3683d347a93_0_58:notes"/>
          <p:cNvSpPr txBox="1">
            <a:spLocks noGrp="1"/>
          </p:cNvSpPr>
          <p:nvPr>
            <p:ph type="body" idx="1"/>
          </p:nvPr>
        </p:nvSpPr>
        <p:spPr>
          <a:xfrm>
            <a:off x="685787" y="4343386"/>
            <a:ext cx="5486400" cy="4114800"/>
          </a:xfrm>
          <a:prstGeom prst="rect">
            <a:avLst/>
          </a:prstGeom>
        </p:spPr>
        <p:txBody>
          <a:bodyPr spcFirstLastPara="1" wrap="square" lIns="81475" tIns="81475" rIns="81475" bIns="814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8" name="Google Shape;248;g3683d347a93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>
          <a:extLst>
            <a:ext uri="{FF2B5EF4-FFF2-40B4-BE49-F238E27FC236}">
              <a16:creationId xmlns:a16="http://schemas.microsoft.com/office/drawing/2014/main" id="{12DB7801-3283-5A39-DD61-9BC735F91F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3683d347a93_0_58:notes">
            <a:extLst>
              <a:ext uri="{FF2B5EF4-FFF2-40B4-BE49-F238E27FC236}">
                <a16:creationId xmlns:a16="http://schemas.microsoft.com/office/drawing/2014/main" id="{BDAA51AA-9B25-9F4B-7CD4-947FEB36A74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787" y="4343386"/>
            <a:ext cx="5486400" cy="4114800"/>
          </a:xfrm>
          <a:prstGeom prst="rect">
            <a:avLst/>
          </a:prstGeom>
        </p:spPr>
        <p:txBody>
          <a:bodyPr spcFirstLastPara="1" wrap="square" lIns="81475" tIns="81475" rIns="81475" bIns="814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8" name="Google Shape;248;g3683d347a93_0_58:notes">
            <a:extLst>
              <a:ext uri="{FF2B5EF4-FFF2-40B4-BE49-F238E27FC236}">
                <a16:creationId xmlns:a16="http://schemas.microsoft.com/office/drawing/2014/main" id="{51B942B5-2594-6DCA-6BD6-1916EEB895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8938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>
          <a:extLst>
            <a:ext uri="{FF2B5EF4-FFF2-40B4-BE49-F238E27FC236}">
              <a16:creationId xmlns:a16="http://schemas.microsoft.com/office/drawing/2014/main" id="{ED2DD46E-A8A1-FFA9-87B5-409669169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3683d347a93_0_58:notes">
            <a:extLst>
              <a:ext uri="{FF2B5EF4-FFF2-40B4-BE49-F238E27FC236}">
                <a16:creationId xmlns:a16="http://schemas.microsoft.com/office/drawing/2014/main" id="{F9A91F13-BB95-18D0-A39A-340F858CCB2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787" y="4343386"/>
            <a:ext cx="5486400" cy="4114800"/>
          </a:xfrm>
          <a:prstGeom prst="rect">
            <a:avLst/>
          </a:prstGeom>
        </p:spPr>
        <p:txBody>
          <a:bodyPr spcFirstLastPara="1" wrap="square" lIns="81475" tIns="81475" rIns="81475" bIns="814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8" name="Google Shape;248;g3683d347a93_0_58:notes">
            <a:extLst>
              <a:ext uri="{FF2B5EF4-FFF2-40B4-BE49-F238E27FC236}">
                <a16:creationId xmlns:a16="http://schemas.microsoft.com/office/drawing/2014/main" id="{67892957-7923-0C55-B05E-38B3DE188BE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4970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30192aa3b0f_0_60:notes"/>
          <p:cNvSpPr txBox="1">
            <a:spLocks noGrp="1"/>
          </p:cNvSpPr>
          <p:nvPr>
            <p:ph type="body" idx="1"/>
          </p:nvPr>
        </p:nvSpPr>
        <p:spPr>
          <a:xfrm>
            <a:off x="685787" y="4343386"/>
            <a:ext cx="5486400" cy="4114800"/>
          </a:xfrm>
          <a:prstGeom prst="rect">
            <a:avLst/>
          </a:prstGeom>
        </p:spPr>
        <p:txBody>
          <a:bodyPr spcFirstLastPara="1" wrap="square" lIns="81475" tIns="81475" rIns="81475" bIns="814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3" name="Google Shape;223;g30192aa3b0f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30192aa3b0f_0_0:notes"/>
          <p:cNvSpPr txBox="1">
            <a:spLocks noGrp="1"/>
          </p:cNvSpPr>
          <p:nvPr>
            <p:ph type="body" idx="1"/>
          </p:nvPr>
        </p:nvSpPr>
        <p:spPr>
          <a:xfrm>
            <a:off x="685787" y="4343386"/>
            <a:ext cx="5486400" cy="4114800"/>
          </a:xfrm>
          <a:prstGeom prst="rect">
            <a:avLst/>
          </a:prstGeom>
        </p:spPr>
        <p:txBody>
          <a:bodyPr spcFirstLastPara="1" wrap="square" lIns="81475" tIns="81475" rIns="81475" bIns="814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6" name="Google Shape;236;g30192aa3b0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63055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5864"/>
            <a:ext cx="10971213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854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1613" cy="53070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70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1071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7898"/>
            <a:ext cx="10971213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2228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414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0780"/>
            <a:ext cx="10971213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08613" cy="3975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613" y="1604963"/>
            <a:ext cx="5410200" cy="3975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385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5864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430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393" y="95864"/>
            <a:ext cx="10971213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8603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707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17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383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1E3795F1-CA62-485B-B938-CB20A7A9210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657600" y="-3656012"/>
            <a:ext cx="90487" cy="7405688"/>
          </a:xfrm>
          <a:prstGeom prst="rect">
            <a:avLst/>
          </a:prstGeom>
          <a:solidFill>
            <a:srgbClr val="C5050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56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13687324-ED05-4441-B31A-BF5CD032A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351" y="0"/>
            <a:ext cx="136525" cy="6858000"/>
          </a:xfrm>
          <a:prstGeom prst="rect">
            <a:avLst/>
          </a:prstGeom>
          <a:solidFill>
            <a:srgbClr val="C5050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56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4F74E04D-B36C-4A67-8686-C9CFCC38D41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504237" y="-3598862"/>
            <a:ext cx="90487" cy="7285037"/>
          </a:xfrm>
          <a:prstGeom prst="rect">
            <a:avLst/>
          </a:prstGeom>
          <a:solidFill>
            <a:srgbClr val="C5050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56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pic>
        <p:nvPicPr>
          <p:cNvPr id="1030" name="Picture 5">
            <a:extLst>
              <a:ext uri="{FF2B5EF4-FFF2-40B4-BE49-F238E27FC236}">
                <a16:creationId xmlns:a16="http://schemas.microsoft.com/office/drawing/2014/main" id="{8A790C3C-8225-4493-9C79-D6C14D917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25" y="114300"/>
            <a:ext cx="39370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31" name="Rectangle 6">
            <a:extLst>
              <a:ext uri="{FF2B5EF4-FFF2-40B4-BE49-F238E27FC236}">
                <a16:creationId xmlns:a16="http://schemas.microsoft.com/office/drawing/2014/main" id="{FE7ABA84-8D40-4D3F-8B88-93C6D0E2A9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3050"/>
            <a:ext cx="109712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32" name="Rectangle 7">
            <a:extLst>
              <a:ext uri="{FF2B5EF4-FFF2-40B4-BE49-F238E27FC236}">
                <a16:creationId xmlns:a16="http://schemas.microsoft.com/office/drawing/2014/main" id="{E8309804-19B7-4FF0-BC5A-1F2A42CA23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71213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Noto Sans CJK SC Regular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nclair@cs.wisc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6EFA3388-5C24-4B90-BD8C-7A067502D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600200"/>
            <a:ext cx="1203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ctr">
              <a:lnSpc>
                <a:spcPct val="100000"/>
              </a:lnSpc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</a:tabLst>
            </a:pPr>
            <a:r>
              <a:rPr lang="en-US" sz="3200" b="1" strike="noStrike" spc="-1" dirty="0">
                <a:solidFill>
                  <a:srgbClr val="202124"/>
                </a:solidFill>
                <a:latin typeface="Arial"/>
                <a:ea typeface="DejaVu Sans"/>
              </a:rPr>
              <a:t>Implementing Support for Extensible </a:t>
            </a:r>
            <a:br>
              <a:rPr lang="en-US" sz="3200" b="1" strike="noStrike" spc="-1" dirty="0">
                <a:solidFill>
                  <a:srgbClr val="202124"/>
                </a:solidFill>
                <a:latin typeface="Arial"/>
                <a:ea typeface="DejaVu Sans"/>
              </a:rPr>
            </a:br>
            <a:r>
              <a:rPr lang="en-US" sz="3200" b="1" strike="noStrike" spc="-1" dirty="0">
                <a:solidFill>
                  <a:srgbClr val="202124"/>
                </a:solidFill>
                <a:latin typeface="Arial"/>
                <a:ea typeface="DejaVu Sans"/>
              </a:rPr>
              <a:t>Power Modeling in gem5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AFB78DB7-EF7D-4A29-8222-A1EF11506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48000"/>
            <a:ext cx="115824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Noto Sans CJK SC Regular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426"/>
              </a:spcBef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Noto Sans CJK SC"/>
              </a:rPr>
              <a:t> Alex Smith 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and </a:t>
            </a:r>
            <a:r>
              <a:rPr lang="en-US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Matthew D. Sinclair</a:t>
            </a:r>
            <a:endParaRPr lang="en-US" sz="2000" b="0" strike="noStrike" spc="-1" dirty="0">
              <a:latin typeface="Arial"/>
            </a:endParaRPr>
          </a:p>
          <a:p>
            <a:pPr algn="ctr">
              <a:lnSpc>
                <a:spcPct val="93000"/>
              </a:lnSpc>
              <a:spcBef>
                <a:spcPts val="1426"/>
              </a:spcBef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Noto Sans CJK SC"/>
              </a:rPr>
              <a:t>University of Wisconsin-Madison</a:t>
            </a:r>
            <a:endParaRPr lang="en-US" sz="2000" b="0" strike="noStrike" spc="-1" dirty="0">
              <a:latin typeface="Arial"/>
            </a:endParaRPr>
          </a:p>
          <a:p>
            <a:pPr algn="ctr"/>
            <a:r>
              <a:rPr lang="en-US" altLang="en-US" sz="200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sinclair@cs.wisc.edu</a:t>
            </a:r>
            <a:endParaRPr lang="en-US" altLang="en-US" sz="2000" dirty="0">
              <a:solidFill>
                <a:srgbClr val="002060"/>
              </a:solidFill>
            </a:endParaRPr>
          </a:p>
          <a:p>
            <a:pPr algn="ctr"/>
            <a:endParaRPr lang="en-US" alt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diagram of a computer system&#10;&#10;Description automatically generated">
            <a:extLst>
              <a:ext uri="{FF2B5EF4-FFF2-40B4-BE49-F238E27FC236}">
                <a16:creationId xmlns:a16="http://schemas.microsoft.com/office/drawing/2014/main" id="{264396EA-6893-EC44-8A7B-0F0A39066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1129110"/>
            <a:ext cx="4648200" cy="55923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2A913F-EC0C-71E9-D05C-6DEF61FB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 Power Modeling API [OSCAR’24]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F6F77-021B-FF0C-8295-7E64BC17B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04963"/>
            <a:ext cx="5638799" cy="3975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rgbClr val="D67F00"/>
                </a:solidFill>
              </a:rPr>
              <a:t>How should we extend the power modeling API?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B050"/>
                </a:solidFill>
              </a:rPr>
              <a:t>Provides users interface which enables fine-grained customization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2E06C0-9455-B5F4-69B9-C2B7974103D2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31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agram of a computer system&#10;&#10;Description automatically generated">
            <a:extLst>
              <a:ext uri="{FF2B5EF4-FFF2-40B4-BE49-F238E27FC236}">
                <a16:creationId xmlns:a16="http://schemas.microsoft.com/office/drawing/2014/main" id="{837F45EF-23B9-192A-49CA-5FD76A88B7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1129110"/>
            <a:ext cx="4648200" cy="55923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268A841-BE6F-F4DE-B55A-BDDE9B5A0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 the Power Modeling API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07F7C-F8A7-E1A6-F46F-6E9C262A6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4962"/>
            <a:ext cx="6553200" cy="4751387"/>
          </a:xfrm>
        </p:spPr>
        <p:txBody>
          <a:bodyPr/>
          <a:lstStyle/>
          <a:p>
            <a:pPr marL="457200">
              <a:lnSpc>
                <a:spcPct val="93000"/>
              </a:lnSpc>
              <a:spcBef>
                <a:spcPts val="1426"/>
              </a:spcBef>
              <a:buClr>
                <a:srgbClr val="000000"/>
              </a:buClr>
              <a:buFont typeface="Arial,Sans-Serif"/>
              <a:buChar char="•"/>
            </a:pPr>
            <a:r>
              <a:rPr lang="en-US" sz="2800" b="1" spc="-1" dirty="0">
                <a:solidFill>
                  <a:srgbClr val="D18711"/>
                </a:solidFill>
                <a:cs typeface="Arial"/>
              </a:rPr>
              <a:t>Hierarchical system of components</a:t>
            </a:r>
          </a:p>
          <a:p>
            <a:pPr marL="914400" lvl="1" indent="-342900">
              <a:lnSpc>
                <a:spcPct val="93000"/>
              </a:lnSpc>
              <a:spcBef>
                <a:spcPts val="1426"/>
              </a:spcBef>
              <a:buClr>
                <a:srgbClr val="000000"/>
              </a:buClr>
              <a:buFont typeface="Arial,Sans-Serif"/>
              <a:buChar char="•"/>
            </a:pPr>
            <a:r>
              <a:rPr lang="en-US" sz="2400" spc="-1" dirty="0">
                <a:cs typeface="Arial"/>
              </a:rPr>
              <a:t>Overall power model: sum of components</a:t>
            </a:r>
          </a:p>
          <a:p>
            <a:pPr marL="914400" lvl="1" indent="-342900">
              <a:lnSpc>
                <a:spcPct val="93000"/>
              </a:lnSpc>
              <a:spcBef>
                <a:spcPts val="1426"/>
              </a:spcBef>
              <a:buClr>
                <a:srgbClr val="000000"/>
              </a:buClr>
              <a:buFont typeface="Arial,Sans-Serif"/>
              <a:buChar char="•"/>
            </a:pPr>
            <a:r>
              <a:rPr lang="en-US" sz="2400" spc="-1" dirty="0">
                <a:cs typeface="Arial"/>
              </a:rPr>
              <a:t>Separate simulator, power model</a:t>
            </a:r>
          </a:p>
          <a:p>
            <a:pPr marL="457200" indent="-342900">
              <a:lnSpc>
                <a:spcPct val="93000"/>
              </a:lnSpc>
              <a:spcBef>
                <a:spcPts val="1426"/>
              </a:spcBef>
              <a:buClr>
                <a:srgbClr val="000000"/>
              </a:buClr>
              <a:buFont typeface="Arial,Sans-Serif"/>
              <a:buChar char="•"/>
            </a:pPr>
            <a:r>
              <a:rPr lang="en-US" sz="2800" spc="-1" dirty="0">
                <a:cs typeface="Arial"/>
              </a:rPr>
              <a:t>Break model into 3 Key Pieces:</a:t>
            </a:r>
          </a:p>
          <a:p>
            <a:pPr marL="914400" lvl="1" indent="-342900">
              <a:lnSpc>
                <a:spcPct val="93000"/>
              </a:lnSpc>
              <a:spcBef>
                <a:spcPts val="1426"/>
              </a:spcBef>
              <a:buClr>
                <a:srgbClr val="000000"/>
              </a:buClr>
              <a:buFont typeface="Arial,Sans-Serif"/>
              <a:buChar char="•"/>
            </a:pPr>
            <a:r>
              <a:rPr lang="en-US" sz="2400" spc="-1" dirty="0">
                <a:cs typeface="Arial"/>
              </a:rPr>
              <a:t>Simulator organizes hardware into sub-groups (e.g., known good models)</a:t>
            </a:r>
          </a:p>
          <a:p>
            <a:pPr marL="914400" lvl="1" indent="-342900">
              <a:lnSpc>
                <a:spcPct val="93000"/>
              </a:lnSpc>
              <a:spcBef>
                <a:spcPts val="1426"/>
              </a:spcBef>
              <a:buClr>
                <a:srgbClr val="000000"/>
              </a:buClr>
              <a:buFont typeface="Arial,Sans-Serif"/>
              <a:buChar char="•"/>
            </a:pPr>
            <a:r>
              <a:rPr lang="en-US" sz="2400" spc="-1" dirty="0">
                <a:cs typeface="Arial"/>
              </a:rPr>
              <a:t>Power model(s): express static, dynamic power per component</a:t>
            </a:r>
          </a:p>
          <a:p>
            <a:pPr marL="914400" lvl="1" indent="-342900">
              <a:lnSpc>
                <a:spcPct val="93000"/>
              </a:lnSpc>
              <a:spcBef>
                <a:spcPts val="1426"/>
              </a:spcBef>
              <a:buClr>
                <a:srgbClr val="000000"/>
              </a:buClr>
              <a:buFont typeface="Arial,Sans-Serif"/>
              <a:buChar char="•"/>
            </a:pPr>
            <a:r>
              <a:rPr lang="en-US" sz="2400" spc="-1" dirty="0">
                <a:cs typeface="Arial"/>
              </a:rPr>
              <a:t>Interface: pick between power models for a given component</a:t>
            </a:r>
          </a:p>
          <a:p>
            <a:pPr marL="457200" indent="-342900">
              <a:lnSpc>
                <a:spcPct val="93000"/>
              </a:lnSpc>
              <a:spcBef>
                <a:spcPts val="1426"/>
              </a:spcBef>
              <a:buClr>
                <a:srgbClr val="000000"/>
              </a:buClr>
              <a:buFont typeface="Arial,Sans-Serif"/>
              <a:buChar char="•"/>
            </a:pPr>
            <a:endParaRPr lang="en-US" sz="2800" spc="-1" dirty="0">
              <a:cs typeface="Arial"/>
            </a:endParaRP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A3FCA-01F9-F82D-6A5B-046F0CF03826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52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61586-1632-5537-93E3-759B30312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0F4D3-62B8-509F-AE98-8B5B73A33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11430000" cy="533399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Uses gem5’s Python front-end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Can change power model choice as easily as cache size (no recompile)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Richer way to add support, easy to modify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Could use different power models for different components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Architecture-agnostic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New power model “just” provides static, dynamic power values per component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Simulator handles rest of integration (plug-and-play)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Can integrate and compare/validate different power models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b="1" dirty="0"/>
              <a:t>Existing</a:t>
            </a:r>
            <a:r>
              <a:rPr lang="en-US" sz="2400" dirty="0"/>
              <a:t> power models (e.g., McPAT)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b="1" dirty="0"/>
              <a:t>Pre-built</a:t>
            </a:r>
            <a:r>
              <a:rPr lang="en-US" sz="2400" dirty="0"/>
              <a:t> power models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b="1" dirty="0"/>
              <a:t>Custom</a:t>
            </a:r>
            <a:r>
              <a:rPr lang="en-US" sz="2400" dirty="0"/>
              <a:t> power models (e.g., in-house)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9E96CD-2203-26E2-6E5D-068C8DB2EB11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790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D049-2814-5DC8-3B87-CA349E190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02020"/>
                </a:solidFill>
                <a:latin typeface="Lato"/>
                <a:ea typeface="Lato"/>
                <a:cs typeface="Lato"/>
                <a:sym typeface="Lato"/>
              </a:rPr>
              <a:t>Example: McPAT Power Model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490A5-E3AA-98E7-62CB-3CFE831B7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0898"/>
            <a:ext cx="10971213" cy="432916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Integrate McPAT [Li MICRO’09] into our new interface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Models 5 stages (Fetch, Execute, LSU, Memory, Renaming)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Uses first principles for hierarchical modeling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Basic Flow with new interface: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Grab McPAT activation energies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Activation energies with gem5 stats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power/component (e.g., BP, RF)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Hierarchically sum power/component into per stage, then per core,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F9E3B-9656-E0C6-46A6-F05E19BE3505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>
          <a:extLst>
            <a:ext uri="{FF2B5EF4-FFF2-40B4-BE49-F238E27FC236}">
              <a16:creationId xmlns:a16="http://schemas.microsoft.com/office/drawing/2014/main" id="{9C9301E5-8910-64FB-A860-730A4B745A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AA155-4FCD-13E8-B885-364C7C459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02020"/>
                </a:solidFill>
                <a:latin typeface="Lato"/>
                <a:ea typeface="Lato"/>
                <a:cs typeface="Lato"/>
                <a:sym typeface="Lato"/>
              </a:rPr>
              <a:t>Example: McPAT Power Model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856A1-DBC6-88CB-53DF-664D76041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0898"/>
            <a:ext cx="10971213" cy="432916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Integrate McPAT [Li MICRO’09] into our new interface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Models 5 stages (Fetch, Execute, LSU, Memory, Renaming)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Uses first principles for hierarchical modeling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Our interface enables breaking down PM into separate functions!</a:t>
            </a:r>
          </a:p>
        </p:txBody>
      </p:sp>
      <p:sp>
        <p:nvSpPr>
          <p:cNvPr id="254" name="Google Shape;254;p45">
            <a:extLst>
              <a:ext uri="{FF2B5EF4-FFF2-40B4-BE49-F238E27FC236}">
                <a16:creationId xmlns:a16="http://schemas.microsoft.com/office/drawing/2014/main" id="{C0EB3C00-D0A7-F4FC-193F-DEFD185184FF}"/>
              </a:ext>
            </a:extLst>
          </p:cNvPr>
          <p:cNvSpPr/>
          <p:nvPr/>
        </p:nvSpPr>
        <p:spPr>
          <a:xfrm>
            <a:off x="1693506" y="3962400"/>
            <a:ext cx="8803400" cy="26553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" sz="1400" b="1" dirty="0">
                <a:solidFill>
                  <a:srgbClr val="B45F06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400" b="1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O3McPATCPUPowerOn</a:t>
            </a:r>
            <a: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  <a:t>(PowerModelPyFunc):</a:t>
            </a:r>
            <a:endParaRPr sz="14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400" b="1" dirty="0">
                <a:solidFill>
                  <a:srgbClr val="B45F06"/>
                </a:solidFill>
                <a:latin typeface="Courier New"/>
                <a:ea typeface="Courier New"/>
                <a:cs typeface="Courier New"/>
                <a:sym typeface="Courier New"/>
              </a:rPr>
              <a:t>def</a:t>
            </a:r>
            <a: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400" b="1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__init__</a:t>
            </a:r>
            <a: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  <a:t>(self, cpu: BaseO3CPU, act_energies):</a:t>
            </a:r>
            <a:endParaRPr sz="14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  <a:t>        ...</a:t>
            </a:r>
            <a:b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  <a:t>        self._fetch = O3McPATFetchPower(cpu, act_energies, 1.0, 0.9)</a:t>
            </a:r>
            <a:endParaRPr sz="14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self._exec = O3McPATExecutePower(cpu, act_energies, 1.0, 0.76)</a:t>
            </a:r>
            <a: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endParaRPr sz="14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  <a:t>        self._lsu = O3McPATLsuPower(cpu, act_energies, 1.0, 0.71)</a:t>
            </a:r>
            <a:endParaRPr sz="14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  <a:t>        self._mmu = O3McPATMmuPower(cpu, act_energies, 1.0, 0.71)</a:t>
            </a:r>
            <a:endParaRPr sz="14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" sz="14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self._rnu = O3McPATRenamingUnitPower(cpu, act_energies, 1.0)</a:t>
            </a:r>
            <a:endParaRPr sz="14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endParaRPr sz="14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400" b="1" dirty="0">
                <a:solidFill>
                  <a:srgbClr val="B45F06"/>
                </a:solidFill>
                <a:latin typeface="Courier New"/>
                <a:ea typeface="Courier New"/>
                <a:cs typeface="Courier New"/>
                <a:sym typeface="Courier New"/>
              </a:rPr>
              <a:t>def</a:t>
            </a:r>
            <a: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400" b="1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dynamic_power</a:t>
            </a:r>
            <a: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  <a:t>(self):</a:t>
            </a:r>
            <a:endParaRPr sz="14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" sz="1400" b="1" dirty="0">
                <a:solidFill>
                  <a:srgbClr val="B45F06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  <a:t> self._fetch.dynamic_power() + ... + self._rnu.dynamic_power()</a:t>
            </a:r>
            <a:endParaRPr sz="14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sz="14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D6B1C4-2882-A4D4-538A-B2E4F2657940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62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>
          <a:extLst>
            <a:ext uri="{FF2B5EF4-FFF2-40B4-BE49-F238E27FC236}">
              <a16:creationId xmlns:a16="http://schemas.microsoft.com/office/drawing/2014/main" id="{01ADF71B-895D-6B08-0A0B-F74BB289FA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4F021-0E9E-0B80-F4CD-919E455A2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02020"/>
                </a:solidFill>
                <a:latin typeface="Lato"/>
                <a:ea typeface="Lato"/>
                <a:cs typeface="Lato"/>
                <a:sym typeface="Lato"/>
              </a:rPr>
              <a:t>Example: McPAT Power Model (Cont.)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576C7-4B5D-64CE-53DF-7462CC9AEB09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D379019-31FE-F1F4-8A60-2796A41B8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0"/>
            <a:ext cx="10971213" cy="6048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Deeper Dive Into Fetch stage modeling:</a:t>
            </a:r>
          </a:p>
        </p:txBody>
      </p:sp>
      <p:sp>
        <p:nvSpPr>
          <p:cNvPr id="6" name="Google Shape;259;p46">
            <a:extLst>
              <a:ext uri="{FF2B5EF4-FFF2-40B4-BE49-F238E27FC236}">
                <a16:creationId xmlns:a16="http://schemas.microsoft.com/office/drawing/2014/main" id="{E01F63CC-6A32-8580-E4F8-6E9D96D490F8}"/>
              </a:ext>
            </a:extLst>
          </p:cNvPr>
          <p:cNvSpPr/>
          <p:nvPr/>
        </p:nvSpPr>
        <p:spPr>
          <a:xfrm>
            <a:off x="1644833" y="4436899"/>
            <a:ext cx="8565967" cy="213217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>
                <a:solidFill>
                  <a:srgbClr val="B45F06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 b="1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O3McPATDecodePower</a:t>
            </a:r>
            <a: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(McPATPowerModel):</a:t>
            </a:r>
            <a:endParaRPr sz="12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 b="1">
                <a:solidFill>
                  <a:srgbClr val="B45F06"/>
                </a:solidFill>
                <a:latin typeface="Courier New"/>
                <a:ea typeface="Courier New"/>
                <a:cs typeface="Courier New"/>
                <a:sym typeface="Courier New"/>
              </a:rPr>
              <a:t>def</a:t>
            </a:r>
            <a: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 b="1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__init__</a:t>
            </a:r>
            <a: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(self, cpu, act_energies):</a:t>
            </a:r>
            <a:endParaRPr sz="12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...</a:t>
            </a:r>
            <a:b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 b="1">
                <a:solidFill>
                  <a:srgbClr val="B45F06"/>
                </a:solidFill>
                <a:latin typeface="Courier New"/>
                <a:ea typeface="Courier New"/>
                <a:cs typeface="Courier New"/>
                <a:sym typeface="Courier New"/>
              </a:rPr>
              <a:t>def</a:t>
            </a:r>
            <a: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 b="1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dynamic_power</a:t>
            </a:r>
            <a: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(self):</a:t>
            </a:r>
            <a:endParaRPr sz="1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" sz="1200" b="1">
                <a:solidFill>
                  <a:srgbClr val="BF9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 self.to_watts(self.inst_buffer_energy() + self.inst_decode_energy())</a:t>
            </a:r>
            <a:endParaRPr sz="1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 b="1">
                <a:solidFill>
                  <a:srgbClr val="B45F06"/>
                </a:solidFill>
                <a:latin typeface="Courier New"/>
                <a:ea typeface="Courier New"/>
                <a:cs typeface="Courier New"/>
                <a:sym typeface="Courier New"/>
              </a:rPr>
              <a:t>def</a:t>
            </a:r>
            <a: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 b="1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inst_buffer_energy</a:t>
            </a:r>
            <a: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(self):</a:t>
            </a:r>
            <a:endParaRPr sz="12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decoded_insts = self.get_stat(decode.decodedInsts)</a:t>
            </a:r>
            <a:endParaRPr sz="12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" sz="1200" b="1">
                <a:solidFill>
                  <a:srgbClr val="BF9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endParaRPr sz="12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decoded_insts * self.act_energies[“IB”][“Read”]</a:t>
            </a:r>
            <a:endParaRPr sz="12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+ decoded_insts * self.act_energies[“IB”][“Writes”]</a:t>
            </a:r>
            <a:endParaRPr sz="12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)</a:t>
            </a:r>
            <a:endParaRPr sz="12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" name="Google Shape;262;p46">
            <a:extLst>
              <a:ext uri="{FF2B5EF4-FFF2-40B4-BE49-F238E27FC236}">
                <a16:creationId xmlns:a16="http://schemas.microsoft.com/office/drawing/2014/main" id="{AD4E9072-4621-7CF6-08C0-2F871F5DA94C}"/>
              </a:ext>
            </a:extLst>
          </p:cNvPr>
          <p:cNvSpPr/>
          <p:nvPr/>
        </p:nvSpPr>
        <p:spPr>
          <a:xfrm>
            <a:off x="1644833" y="1981200"/>
            <a:ext cx="8565967" cy="2105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from</a:t>
            </a:r>
            <a:r>
              <a:rPr lang="en" sz="1200" b="1" dirty="0">
                <a:solidFill>
                  <a:srgbClr val="B45F0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mcpat_power_model</a:t>
            </a:r>
            <a:r>
              <a:rPr lang="en" sz="1200" b="1" dirty="0">
                <a:solidFill>
                  <a:srgbClr val="B45F0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 b="1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import</a:t>
            </a:r>
            <a:r>
              <a:rPr lang="en" sz="1200" b="1" dirty="0">
                <a:solidFill>
                  <a:srgbClr val="B45F06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McPATPowerModel </a:t>
            </a:r>
            <a:r>
              <a:rPr lang="en" sz="1200" b="1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# Base class defining helper fns</a:t>
            </a:r>
            <a:endParaRPr sz="1200" b="1" dirty="0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 dirty="0">
                <a:solidFill>
                  <a:srgbClr val="B45F06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 b="1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O3McPATFetchPower</a:t>
            </a: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(McPATPowerModel):</a:t>
            </a:r>
            <a:endParaRPr sz="1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200" b="1" dirty="0">
                <a:solidFill>
                  <a:srgbClr val="B45F06"/>
                </a:solidFill>
                <a:latin typeface="Courier New"/>
                <a:ea typeface="Courier New"/>
                <a:cs typeface="Courier New"/>
                <a:sym typeface="Courier New"/>
              </a:rPr>
              <a:t>def</a:t>
            </a: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 b="1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__init__</a:t>
            </a: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(self, cpu, act_energies, pipeline_act_factor, ifu_act_factor):</a:t>
            </a:r>
            <a:endParaRPr sz="1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       ...</a:t>
            </a:r>
            <a:b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       self._decode = O3McPATDecodePower(cpu, act_energies)</a:t>
            </a:r>
            <a:endParaRPr sz="12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...</a:t>
            </a:r>
            <a:endParaRPr sz="1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200" b="1" dirty="0">
                <a:solidFill>
                  <a:srgbClr val="B45F06"/>
                </a:solidFill>
                <a:latin typeface="Courier New"/>
                <a:ea typeface="Courier New"/>
                <a:cs typeface="Courier New"/>
                <a:sym typeface="Courier New"/>
              </a:rPr>
              <a:t>def</a:t>
            </a: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200" b="1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dynamic_power</a:t>
            </a: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(self):</a:t>
            </a:r>
            <a:endParaRPr sz="1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" sz="1200" b="1" dirty="0">
                <a:solidFill>
                  <a:srgbClr val="B45F06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(</a:t>
            </a:r>
            <a:endParaRPr sz="1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         self._decode.dynamic_power()</a:t>
            </a:r>
            <a:b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         + ...</a:t>
            </a:r>
            <a:endParaRPr sz="1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       )</a:t>
            </a:r>
            <a:endParaRPr sz="12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8" name="Google Shape;265;p46">
            <a:extLst>
              <a:ext uri="{FF2B5EF4-FFF2-40B4-BE49-F238E27FC236}">
                <a16:creationId xmlns:a16="http://schemas.microsoft.com/office/drawing/2014/main" id="{4942ED5F-0102-38A9-0264-7D964D2A4F06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5927817" y="4086200"/>
            <a:ext cx="0" cy="350699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659499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87CBEC-E12F-6A29-61B8-717CB32D33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98136-3FF6-07E6-2DAD-5DE356CFD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A0CAD-FB14-9487-15E4-525BAC0C5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Background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Design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D67F00"/>
                </a:solidFill>
              </a:rPr>
              <a:t>Methodology &amp; Results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Conclusion &amp; Future 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ED2CBD-F44F-824F-DD0D-55C907B9AEBC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062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A6842-2A48-12C7-700F-467EA7CFE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5126D-973C-5042-960E-31D7CB91A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4962"/>
            <a:ext cx="10971213" cy="45672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Benchmarks: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gem5-Resources (e.g., Hello World)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a*X + Y (*AX, *AXPY) variants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CPUs: Timing, Minor, O3 (all 1 core/thread)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Goal: validate gem5 McPAT integration vs. standalone McPAT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Use same configuration and statistics as gem5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Turned off m5ops (ROI markers) due to instr. count variations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4A5F5A-1F64-3144-CEF6-F5B304F14813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303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19360-437C-EA96-EE8C-DC7C9F2B5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E4B8C2-88BE-E7D5-A9FC-94E868524055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Google Shape;281;p48">
            <a:extLst>
              <a:ext uri="{FF2B5EF4-FFF2-40B4-BE49-F238E27FC236}">
                <a16:creationId xmlns:a16="http://schemas.microsoft.com/office/drawing/2014/main" id="{0337F122-32E9-E304-D021-8680901EB56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85142" y="1024450"/>
            <a:ext cx="9987658" cy="47031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338;p37">
            <a:extLst>
              <a:ext uri="{FF2B5EF4-FFF2-40B4-BE49-F238E27FC236}">
                <a16:creationId xmlns:a16="http://schemas.microsoft.com/office/drawing/2014/main" id="{B3C6A5A1-A21C-2E17-A401-5F2457C5279B}"/>
              </a:ext>
            </a:extLst>
          </p:cNvPr>
          <p:cNvSpPr txBox="1"/>
          <p:nvPr/>
        </p:nvSpPr>
        <p:spPr>
          <a:xfrm>
            <a:off x="457200" y="5715000"/>
            <a:ext cx="11430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D18711"/>
                </a:solidFill>
                <a:latin typeface="Arial"/>
                <a:ea typeface="Arial"/>
                <a:cs typeface="Arial"/>
                <a:sym typeface="Arial"/>
              </a:rPr>
              <a:t>Mostly follow expectations (e.g., O3 &gt; Minor &gt; Timing), closely match McPAT!</a:t>
            </a:r>
            <a:endParaRPr sz="1600" b="1" dirty="0">
              <a:solidFill>
                <a:srgbClr val="D18711"/>
              </a:solidFill>
            </a:endParaRPr>
          </a:p>
        </p:txBody>
      </p:sp>
      <p:sp>
        <p:nvSpPr>
          <p:cNvPr id="7" name="Google Shape;302;p50">
            <a:extLst>
              <a:ext uri="{FF2B5EF4-FFF2-40B4-BE49-F238E27FC236}">
                <a16:creationId xmlns:a16="http://schemas.microsoft.com/office/drawing/2014/main" id="{C4FE7054-1A69-ECF0-AD46-E7F4555880C9}"/>
              </a:ext>
            </a:extLst>
          </p:cNvPr>
          <p:cNvSpPr/>
          <p:nvPr/>
        </p:nvSpPr>
        <p:spPr>
          <a:xfrm>
            <a:off x="9448800" y="1366299"/>
            <a:ext cx="1066800" cy="374662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8" name="Google Shape;303;p50">
            <a:extLst>
              <a:ext uri="{FF2B5EF4-FFF2-40B4-BE49-F238E27FC236}">
                <a16:creationId xmlns:a16="http://schemas.microsoft.com/office/drawing/2014/main" id="{737E417E-1423-F371-9CEF-25A538351C68}"/>
              </a:ext>
            </a:extLst>
          </p:cNvPr>
          <p:cNvCxnSpPr>
            <a:cxnSpLocks/>
            <a:stCxn id="7" idx="3"/>
            <a:endCxn id="9" idx="2"/>
          </p:cNvCxnSpPr>
          <p:nvPr/>
        </p:nvCxnSpPr>
        <p:spPr>
          <a:xfrm flipV="1">
            <a:off x="10515600" y="1006449"/>
            <a:ext cx="390150" cy="547181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" name="Google Shape;304;p50">
            <a:extLst>
              <a:ext uri="{FF2B5EF4-FFF2-40B4-BE49-F238E27FC236}">
                <a16:creationId xmlns:a16="http://schemas.microsoft.com/office/drawing/2014/main" id="{FDC26882-143C-478E-284D-D601B1B4AE84}"/>
              </a:ext>
            </a:extLst>
          </p:cNvPr>
          <p:cNvSpPr txBox="1"/>
          <p:nvPr/>
        </p:nvSpPr>
        <p:spPr>
          <a:xfrm>
            <a:off x="9753600" y="612849"/>
            <a:ext cx="2304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FF0000"/>
                </a:solidFill>
              </a:rPr>
              <a:t>a*X &gt; a*X + Y? </a:t>
            </a:r>
            <a:endParaRPr sz="2400" b="1" dirty="0">
              <a:solidFill>
                <a:srgbClr val="FF0000"/>
              </a:solidFill>
            </a:endParaRPr>
          </a:p>
        </p:txBody>
      </p:sp>
      <p:sp>
        <p:nvSpPr>
          <p:cNvPr id="13" name="Google Shape;308;p50">
            <a:extLst>
              <a:ext uri="{FF2B5EF4-FFF2-40B4-BE49-F238E27FC236}">
                <a16:creationId xmlns:a16="http://schemas.microsoft.com/office/drawing/2014/main" id="{3C13440E-BE3C-4355-2A99-681DD0133B28}"/>
              </a:ext>
            </a:extLst>
          </p:cNvPr>
          <p:cNvSpPr/>
          <p:nvPr/>
        </p:nvSpPr>
        <p:spPr>
          <a:xfrm>
            <a:off x="7995496" y="2135199"/>
            <a:ext cx="1529503" cy="312603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FF00"/>
              </a:solidFill>
            </a:endParaRPr>
          </a:p>
        </p:txBody>
      </p:sp>
      <p:sp>
        <p:nvSpPr>
          <p:cNvPr id="10" name="Google Shape;305;p50">
            <a:extLst>
              <a:ext uri="{FF2B5EF4-FFF2-40B4-BE49-F238E27FC236}">
                <a16:creationId xmlns:a16="http://schemas.microsoft.com/office/drawing/2014/main" id="{775CA611-2065-6C99-0AD5-F6E3B42252A1}"/>
              </a:ext>
            </a:extLst>
          </p:cNvPr>
          <p:cNvSpPr/>
          <p:nvPr/>
        </p:nvSpPr>
        <p:spPr>
          <a:xfrm>
            <a:off x="8077201" y="3615899"/>
            <a:ext cx="2590800" cy="139226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11" name="Google Shape;306;p50">
            <a:extLst>
              <a:ext uri="{FF2B5EF4-FFF2-40B4-BE49-F238E27FC236}">
                <a16:creationId xmlns:a16="http://schemas.microsoft.com/office/drawing/2014/main" id="{3591565B-3AD0-BE4F-B4FB-97856727019C}"/>
              </a:ext>
            </a:extLst>
          </p:cNvPr>
          <p:cNvCxnSpPr>
            <a:cxnSpLocks/>
            <a:stCxn id="10" idx="3"/>
            <a:endCxn id="12" idx="0"/>
          </p:cNvCxnSpPr>
          <p:nvPr/>
        </p:nvCxnSpPr>
        <p:spPr>
          <a:xfrm>
            <a:off x="10668001" y="4312029"/>
            <a:ext cx="368299" cy="720534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307;p50">
            <a:extLst>
              <a:ext uri="{FF2B5EF4-FFF2-40B4-BE49-F238E27FC236}">
                <a16:creationId xmlns:a16="http://schemas.microsoft.com/office/drawing/2014/main" id="{7464A061-D997-8E2D-06C3-F4C041E71CD1}"/>
              </a:ext>
            </a:extLst>
          </p:cNvPr>
          <p:cNvSpPr txBox="1"/>
          <p:nvPr/>
        </p:nvSpPr>
        <p:spPr>
          <a:xfrm>
            <a:off x="9982200" y="5032563"/>
            <a:ext cx="2108200" cy="712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rgbClr val="FF0000"/>
                </a:solidFill>
              </a:rPr>
              <a:t>Ints &gt; FP &gt; DP?</a:t>
            </a:r>
            <a:endParaRPr sz="2000" b="1" dirty="0">
              <a:solidFill>
                <a:srgbClr val="FF0000"/>
              </a:solidFill>
            </a:endParaRPr>
          </a:p>
        </p:txBody>
      </p:sp>
      <p:sp>
        <p:nvSpPr>
          <p:cNvPr id="27" name="Google Shape;338;p37">
            <a:extLst>
              <a:ext uri="{FF2B5EF4-FFF2-40B4-BE49-F238E27FC236}">
                <a16:creationId xmlns:a16="http://schemas.microsoft.com/office/drawing/2014/main" id="{C417110B-7BE6-7C73-DA64-2E9C54B72732}"/>
              </a:ext>
            </a:extLst>
          </p:cNvPr>
          <p:cNvSpPr txBox="1"/>
          <p:nvPr/>
        </p:nvSpPr>
        <p:spPr>
          <a:xfrm>
            <a:off x="457200" y="6182489"/>
            <a:ext cx="11430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Why Do These Results Occur?</a:t>
            </a:r>
            <a:endParaRPr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38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3" grpId="0" animBg="1"/>
      <p:bldP spid="10" grpId="0" animBg="1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77D84-F494-2273-91C2-5391002E5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Results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DEAA9-6A24-7904-25F5-7AB29AEDE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0898"/>
            <a:ext cx="10971213" cy="5073701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Several unintuitive results … did we integrate McPAT poorly?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No!  Results properly reflect McPAT’s behavior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Unintuitive results highlight McPAT several flaws: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Does not model vector instructions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Does not distinguish between single and double precision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Takeaways: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New interface faithfully models McPAT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Enables rapid prototyping of power models via Python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Interface allows quality evaluation of known/new power models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40D3B-9F91-0898-0A8F-D5BABA64CC39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93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E5BD2-79B1-A4BC-CD47-8997F1826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Important?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D87FDE-C0FD-D17F-B8AF-9136BAFCB509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9BF392-497A-75BB-C6FA-CA8D1462430E}"/>
              </a:ext>
            </a:extLst>
          </p:cNvPr>
          <p:cNvSpPr txBox="1"/>
          <p:nvPr/>
        </p:nvSpPr>
        <p:spPr>
          <a:xfrm>
            <a:off x="4267200" y="12954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Faster hardware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3F67B0-5352-B4BC-9617-C02CBC8967DD}"/>
              </a:ext>
            </a:extLst>
          </p:cNvPr>
          <p:cNvSpPr txBox="1"/>
          <p:nvPr/>
        </p:nvSpPr>
        <p:spPr>
          <a:xfrm>
            <a:off x="1828800" y="3492043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Larger Datasets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B64635-6461-6BFD-9DD5-E9C7B06FCC2B}"/>
              </a:ext>
            </a:extLst>
          </p:cNvPr>
          <p:cNvSpPr txBox="1"/>
          <p:nvPr/>
        </p:nvSpPr>
        <p:spPr>
          <a:xfrm>
            <a:off x="6934200" y="3276600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Improved algorithms (e.g., deeper DNNs)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73B8EC57-901D-EEFB-23F2-E39E63375964}"/>
              </a:ext>
            </a:extLst>
          </p:cNvPr>
          <p:cNvSpPr/>
          <p:nvPr/>
        </p:nvSpPr>
        <p:spPr bwMode="auto">
          <a:xfrm rot="19813263">
            <a:off x="7260954" y="1903161"/>
            <a:ext cx="1371600" cy="106680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Noto Sans CJK SC Regular" charset="0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936C077C-25C7-E278-0216-C7C1831B22BB}"/>
              </a:ext>
            </a:extLst>
          </p:cNvPr>
          <p:cNvSpPr/>
          <p:nvPr/>
        </p:nvSpPr>
        <p:spPr bwMode="auto">
          <a:xfrm rot="5400000">
            <a:off x="5304339" y="3220253"/>
            <a:ext cx="1371600" cy="106680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Noto Sans CJK SC Regular" charset="0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E4869B37-4FFB-542F-88B6-F4DCF8BC3318}"/>
              </a:ext>
            </a:extLst>
          </p:cNvPr>
          <p:cNvSpPr/>
          <p:nvPr/>
        </p:nvSpPr>
        <p:spPr bwMode="auto">
          <a:xfrm rot="12550518">
            <a:off x="3361239" y="1903160"/>
            <a:ext cx="1371600" cy="106680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Noto Sans CJK SC Regular" charset="0"/>
            </a:endParaRPr>
          </a:p>
        </p:txBody>
      </p:sp>
      <p:sp>
        <p:nvSpPr>
          <p:cNvPr id="3" name="Google Shape;337;p37">
            <a:extLst>
              <a:ext uri="{FF2B5EF4-FFF2-40B4-BE49-F238E27FC236}">
                <a16:creationId xmlns:a16="http://schemas.microsoft.com/office/drawing/2014/main" id="{4DE620F3-FFB1-4047-30D0-9621869A26BF}"/>
              </a:ext>
            </a:extLst>
          </p:cNvPr>
          <p:cNvSpPr txBox="1"/>
          <p:nvPr/>
        </p:nvSpPr>
        <p:spPr>
          <a:xfrm>
            <a:off x="228600" y="4519225"/>
            <a:ext cx="118872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Moore’s Law has enabled a </a:t>
            </a:r>
            <a:r>
              <a:rPr lang="en-US" sz="2800" b="1" dirty="0">
                <a:solidFill>
                  <a:srgbClr val="D67F00"/>
                </a:solidFill>
                <a:latin typeface="Arial"/>
                <a:ea typeface="Arial"/>
                <a:cs typeface="Arial"/>
                <a:sym typeface="Arial"/>
              </a:rPr>
              <a:t>virtuous cycle </a:t>
            </a:r>
            <a:r>
              <a:rPr lang="en-US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progress in many fields</a:t>
            </a:r>
            <a:endParaRPr dirty="0"/>
          </a:p>
        </p:txBody>
      </p:sp>
      <p:sp>
        <p:nvSpPr>
          <p:cNvPr id="13" name="Google Shape;338;p37">
            <a:extLst>
              <a:ext uri="{FF2B5EF4-FFF2-40B4-BE49-F238E27FC236}">
                <a16:creationId xmlns:a16="http://schemas.microsoft.com/office/drawing/2014/main" id="{A7631A43-A559-E0BA-5A62-B53F3724640A}"/>
              </a:ext>
            </a:extLst>
          </p:cNvPr>
          <p:cNvSpPr txBox="1"/>
          <p:nvPr/>
        </p:nvSpPr>
        <p:spPr>
          <a:xfrm>
            <a:off x="381000" y="5128825"/>
            <a:ext cx="11430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 slowing of Moore’s Law also </a:t>
            </a:r>
            <a:r>
              <a:rPr lang="en-US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threatens progress</a:t>
            </a:r>
            <a:endParaRPr dirty="0"/>
          </a:p>
        </p:txBody>
      </p:sp>
      <p:sp>
        <p:nvSpPr>
          <p:cNvPr id="14" name="Google Shape;338;p37">
            <a:extLst>
              <a:ext uri="{FF2B5EF4-FFF2-40B4-BE49-F238E27FC236}">
                <a16:creationId xmlns:a16="http://schemas.microsoft.com/office/drawing/2014/main" id="{5A92FC02-11F1-0841-5629-1339F6BD1993}"/>
              </a:ext>
            </a:extLst>
          </p:cNvPr>
          <p:cNvSpPr txBox="1"/>
          <p:nvPr/>
        </p:nvSpPr>
        <p:spPr>
          <a:xfrm>
            <a:off x="533400" y="6182380"/>
            <a:ext cx="11430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Must co-optimize for performance and power</a:t>
            </a:r>
            <a:endParaRPr dirty="0"/>
          </a:p>
        </p:txBody>
      </p:sp>
      <p:sp>
        <p:nvSpPr>
          <p:cNvPr id="15" name="Google Shape;338;p37">
            <a:extLst>
              <a:ext uri="{FF2B5EF4-FFF2-40B4-BE49-F238E27FC236}">
                <a16:creationId xmlns:a16="http://schemas.microsoft.com/office/drawing/2014/main" id="{0D294667-C3E8-FCD9-BD7B-884612335A5A}"/>
              </a:ext>
            </a:extLst>
          </p:cNvPr>
          <p:cNvSpPr txBox="1"/>
          <p:nvPr/>
        </p:nvSpPr>
        <p:spPr>
          <a:xfrm>
            <a:off x="536706" y="5682108"/>
            <a:ext cx="114300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Modern apps have ravenous (exponential) compute, power needs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751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B265-3E38-E6D3-5AAB-BE09FE3D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D7EC8-DAED-5F6B-3F23-88A19B24B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Background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Design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D67F00"/>
                </a:solidFill>
              </a:rPr>
              <a:t>Conclusion &amp; Future 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F1916-084D-51E1-038D-79DE0826F64A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523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A913F-EC0C-71E9-D05C-6DEF61FB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F6F77-021B-FF0C-8295-7E64BC17B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3000"/>
            <a:ext cx="10971213" cy="5334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Future systems need to balance power, performance even more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But power models are out-of-date, brittle, or proprietary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Insight: decouple simulator power model integration, power model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Simulator devs: focus on how power should be integrated …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… without worrying about specifics of underlying power model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Potential Benefits: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Easily support &amp; simple to change between many different power models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Better maintainability – separate power model and simulator design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Easier to integrate new power models (e.g., for novel accelerators)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Integration with mainline gem5 ongoing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D67F00"/>
                </a:solidFill>
              </a:rPr>
              <a:t>Make power modeling as easy as performance modeling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2E06C0-9455-B5F4-69B9-C2B7974103D2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963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9A398-64F4-2D5E-466E-02CE0239F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4802D-DA09-EEE1-329B-AC38FAEA5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F95CC-21CB-F6B7-958B-241F32631653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136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A43AD-1A04-BE3D-E08E-837656A6BB2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43577D9-1AD4-D6DB-DC83-9D8C3E77D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Future System Reqs?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A913C2CD-4071-A159-CD39-8B9CF48D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4963"/>
            <a:ext cx="10971213" cy="1275132"/>
          </a:xfrm>
        </p:spPr>
        <p:txBody>
          <a:bodyPr/>
          <a:lstStyle/>
          <a:p>
            <a:pPr marL="457200" lvl="0" indent="-508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-US" sz="2800" dirty="0">
                <a:latin typeface="+mj-lt"/>
              </a:rPr>
              <a:t>One example – recent DOE CFP Requirements:</a:t>
            </a:r>
          </a:p>
          <a:p>
            <a:pPr marL="857250" lvl="1" indent="-48133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400" dirty="0">
                <a:latin typeface="+mj-lt"/>
              </a:rPr>
              <a:t>100+ exaFLOPs, up to 20 GHz frequency, </a:t>
            </a:r>
            <a:r>
              <a:rPr lang="en-US" sz="2400" u="sng" dirty="0">
                <a:latin typeface="+mj-lt"/>
              </a:rPr>
              <a:t>&lt;</a:t>
            </a:r>
            <a:r>
              <a:rPr lang="en-US" sz="2400" dirty="0">
                <a:latin typeface="+mj-lt"/>
              </a:rPr>
              <a:t> 20 MW power</a:t>
            </a:r>
          </a:p>
          <a:p>
            <a:pPr marL="857250" lvl="1" indent="-48133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400" dirty="0">
                <a:latin typeface="+mj-lt"/>
              </a:rPr>
              <a:t>But Moore’s Law continues to fade …</a:t>
            </a:r>
          </a:p>
        </p:txBody>
      </p:sp>
      <p:pic>
        <p:nvPicPr>
          <p:cNvPr id="11" name="Google Shape;325;p36">
            <a:extLst>
              <a:ext uri="{FF2B5EF4-FFF2-40B4-BE49-F238E27FC236}">
                <a16:creationId xmlns:a16="http://schemas.microsoft.com/office/drawing/2014/main" id="{8BA8363A-36D2-2ED9-1FBE-D6D8C2C0511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24200" y="2982080"/>
            <a:ext cx="5638799" cy="35869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0689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B44B6-3AF6-9173-2D53-A21764E3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gem5?</a:t>
            </a:r>
          </a:p>
        </p:txBody>
      </p:sp>
      <p:sp>
        <p:nvSpPr>
          <p:cNvPr id="4" name="PlaceHolder 2">
            <a:extLst>
              <a:ext uri="{FF2B5EF4-FFF2-40B4-BE49-F238E27FC236}">
                <a16:creationId xmlns:a16="http://schemas.microsoft.com/office/drawing/2014/main" id="{07163F40-A73B-E5A3-8353-26D6F54EBD09}"/>
              </a:ext>
            </a:extLst>
          </p:cNvPr>
          <p:cNvSpPr txBox="1">
            <a:spLocks/>
          </p:cNvSpPr>
          <p:nvPr/>
        </p:nvSpPr>
        <p:spPr>
          <a:xfrm>
            <a:off x="609480" y="1618248"/>
            <a:ext cx="10934820" cy="4642560"/>
          </a:xfrm>
          <a:prstGeom prst="rect">
            <a:avLst/>
          </a:prstGeom>
          <a:noFill/>
          <a:ln w="0">
            <a:noFill/>
          </a:ln>
          <a:effectLst/>
        </p:spPr>
        <p:txBody>
          <a:bodyPr lIns="0" tIns="28440" rIns="0" bIns="0" numCol="1" spc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>
              <a:lnSpc>
                <a:spcPct val="93000"/>
              </a:lnSpc>
              <a:spcBef>
                <a:spcPts val="1426"/>
              </a:spcBef>
              <a:buClr>
                <a:srgbClr val="000000"/>
              </a:buClr>
              <a:buFont typeface="Arial"/>
              <a:buChar char="•"/>
            </a:pPr>
            <a:r>
              <a:rPr lang="en-US" spc="-1" dirty="0">
                <a:cs typeface="Arial"/>
              </a:rPr>
              <a:t>Widely used, popular, open-source simulator</a:t>
            </a:r>
          </a:p>
          <a:p>
            <a:pPr marL="914400" lvl="1" indent="-342900">
              <a:lnSpc>
                <a:spcPct val="93000"/>
              </a:lnSpc>
              <a:spcBef>
                <a:spcPts val="1426"/>
              </a:spcBef>
              <a:buClr>
                <a:srgbClr val="000000"/>
              </a:buClr>
              <a:buFont typeface="Arial"/>
              <a:buChar char="•"/>
            </a:pPr>
            <a:r>
              <a:rPr lang="en-US" spc="-1" dirty="0">
                <a:cs typeface="Arial"/>
              </a:rPr>
              <a:t>Models CPUs, GPUs, and accelerators in a single ecosystem</a:t>
            </a:r>
          </a:p>
          <a:p>
            <a:pPr marL="914400" lvl="1" indent="-342900">
              <a:lnSpc>
                <a:spcPct val="93000"/>
              </a:lnSpc>
              <a:spcBef>
                <a:spcPts val="1426"/>
              </a:spcBef>
              <a:buClr>
                <a:srgbClr val="000000"/>
              </a:buClr>
              <a:buFont typeface="Arial"/>
              <a:buChar char="•"/>
            </a:pPr>
            <a:r>
              <a:rPr lang="en-US" spc="-1" dirty="0">
                <a:cs typeface="Arial"/>
              </a:rPr>
              <a:t>Supports many layers of the computing stack – enables deep co-design</a:t>
            </a:r>
          </a:p>
          <a:p>
            <a:pPr marL="914400" lvl="1" indent="-342900">
              <a:lnSpc>
                <a:spcPct val="93000"/>
              </a:lnSpc>
              <a:spcBef>
                <a:spcPts val="1426"/>
              </a:spcBef>
              <a:buClr>
                <a:srgbClr val="000000"/>
              </a:buClr>
              <a:buFont typeface="Arial"/>
              <a:buChar char="•"/>
            </a:pPr>
            <a:r>
              <a:rPr lang="en-US" b="1" spc="-1" dirty="0">
                <a:solidFill>
                  <a:srgbClr val="D18711"/>
                </a:solidFill>
                <a:cs typeface="Arial"/>
              </a:rPr>
              <a:t>Extensible</a:t>
            </a:r>
            <a:r>
              <a:rPr lang="en-US" spc="-1" dirty="0">
                <a:solidFill>
                  <a:srgbClr val="8D281E"/>
                </a:solidFill>
                <a:cs typeface="Arial"/>
              </a:rPr>
              <a:t> </a:t>
            </a:r>
            <a:r>
              <a:rPr lang="en-US" spc="-1" dirty="0">
                <a:cs typeface="Arial"/>
              </a:rPr>
              <a:t>through C++/Python modules</a:t>
            </a:r>
            <a:endParaRPr lang="en-US" b="1" i="1" spc="-1" dirty="0">
              <a:solidFill>
                <a:srgbClr val="537D25"/>
              </a:solidFill>
              <a:cs typeface="Arial"/>
            </a:endParaRPr>
          </a:p>
          <a:p>
            <a:pPr marL="457200">
              <a:lnSpc>
                <a:spcPct val="93000"/>
              </a:lnSpc>
              <a:spcBef>
                <a:spcPts val="1426"/>
              </a:spcBef>
              <a:buClr>
                <a:srgbClr val="000000"/>
              </a:buClr>
              <a:buFont typeface="Arial"/>
              <a:buChar char="•"/>
            </a:pPr>
            <a:r>
              <a:rPr lang="en-US" spc="-1" dirty="0">
                <a:cs typeface="Arial"/>
              </a:rPr>
              <a:t>Significant software engineering effort</a:t>
            </a:r>
          </a:p>
          <a:p>
            <a:pPr marL="914400" lvl="1" indent="-342900">
              <a:lnSpc>
                <a:spcPct val="93000"/>
              </a:lnSpc>
              <a:spcBef>
                <a:spcPts val="1426"/>
              </a:spcBef>
              <a:buClr>
                <a:srgbClr val="000000"/>
              </a:buClr>
              <a:buFont typeface="Arial"/>
              <a:buChar char="•"/>
            </a:pPr>
            <a:r>
              <a:rPr lang="en-US" spc="-1" dirty="0">
                <a:cs typeface="Arial"/>
              </a:rPr>
              <a:t>Validated, cycle-level fidelity across a range of components</a:t>
            </a:r>
          </a:p>
          <a:p>
            <a:pPr marL="914400" lvl="1" indent="-342900">
              <a:lnSpc>
                <a:spcPct val="93000"/>
              </a:lnSpc>
              <a:spcBef>
                <a:spcPts val="1426"/>
              </a:spcBef>
              <a:buClr>
                <a:srgbClr val="000000"/>
              </a:buClr>
              <a:buFont typeface="Arial"/>
              <a:buChar char="•"/>
            </a:pPr>
            <a:r>
              <a:rPr lang="en-US" spc="-1" dirty="0">
                <a:cs typeface="Arial"/>
              </a:rPr>
              <a:t>Rigorous functional regression testing ensures stability</a:t>
            </a:r>
          </a:p>
          <a:p>
            <a:pPr marL="1371600" lvl="2" indent="-342900">
              <a:lnSpc>
                <a:spcPct val="93000"/>
              </a:lnSpc>
              <a:spcBef>
                <a:spcPts val="1426"/>
              </a:spcBef>
              <a:buClr>
                <a:srgbClr val="000000"/>
              </a:buClr>
              <a:buFont typeface="Arial"/>
              <a:buChar char="•"/>
            </a:pPr>
            <a:r>
              <a:rPr lang="en-US" spc="-1" dirty="0">
                <a:cs typeface="Arial"/>
              </a:rPr>
              <a:t>On-going work: performance regression testing</a:t>
            </a:r>
          </a:p>
          <a:p>
            <a:pPr marL="914400" lvl="1" indent="-342900">
              <a:lnSpc>
                <a:spcPct val="93000"/>
              </a:lnSpc>
              <a:spcBef>
                <a:spcPts val="1426"/>
              </a:spcBef>
              <a:buClr>
                <a:srgbClr val="000000"/>
              </a:buClr>
              <a:buFont typeface="Arial"/>
              <a:buChar char="•"/>
            </a:pPr>
            <a:r>
              <a:rPr lang="en-US" spc="-1" dirty="0">
                <a:cs typeface="Arial"/>
              </a:rPr>
              <a:t>Stable interfaces reduces churn</a:t>
            </a:r>
          </a:p>
        </p:txBody>
      </p:sp>
      <p:pic>
        <p:nvPicPr>
          <p:cNvPr id="5" name="Picture 4" descr="A logo with text and numbers&#10;&#10;Description automatically generated">
            <a:extLst>
              <a:ext uri="{FF2B5EF4-FFF2-40B4-BE49-F238E27FC236}">
                <a16:creationId xmlns:a16="http://schemas.microsoft.com/office/drawing/2014/main" id="{13421FCF-5F42-9ECE-8118-78ABFD6C7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7800" y="108000"/>
            <a:ext cx="1335190" cy="1451113"/>
          </a:xfrm>
          <a:prstGeom prst="rect">
            <a:avLst/>
          </a:prstGeom>
        </p:spPr>
      </p:pic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1582AA0-2302-BA7E-A3F0-9A51AC070165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57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3"/>
          <p:cNvSpPr txBox="1"/>
          <p:nvPr/>
        </p:nvSpPr>
        <p:spPr>
          <a:xfrm>
            <a:off x="495360" y="457200"/>
            <a:ext cx="10667600" cy="10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33" bIns="0" anchor="b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ts val="1100"/>
            </a:pPr>
            <a:r>
              <a:rPr lang="en" sz="4000">
                <a:solidFill>
                  <a:srgbClr val="202020"/>
                </a:solidFill>
                <a:latin typeface="Lato"/>
                <a:ea typeface="Lato"/>
                <a:cs typeface="Lato"/>
                <a:sym typeface="Lato"/>
              </a:rPr>
              <a:t>Power Modeling Flow</a:t>
            </a:r>
            <a:endParaRPr sz="4000" dirty="0">
              <a:solidFill>
                <a:srgbClr val="20202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6" name="Google Shape;226;p43"/>
          <p:cNvSpPr txBox="1"/>
          <p:nvPr/>
        </p:nvSpPr>
        <p:spPr>
          <a:xfrm>
            <a:off x="495367" y="1887533"/>
            <a:ext cx="10667600" cy="44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33" bIns="45700" anchor="t" anchorCtr="0">
            <a:noAutofit/>
          </a:bodyPr>
          <a:lstStyle/>
          <a:p>
            <a:pPr marL="495296" indent="-342900">
              <a:spcBef>
                <a:spcPts val="0"/>
              </a:spcBef>
              <a:spcAft>
                <a:spcPts val="0"/>
              </a:spcAft>
              <a:buClr>
                <a:srgbClr val="202020"/>
              </a:buClr>
              <a:buSzPts val="1800"/>
              <a:buFont typeface="Arial" panose="020B0604020202020204" pitchFamily="34" charset="0"/>
              <a:buChar char="•"/>
            </a:pPr>
            <a:r>
              <a:rPr lang="en" sz="2400" dirty="0">
                <a:solidFill>
                  <a:srgbClr val="202020"/>
                </a:solidFill>
                <a:latin typeface="Lato"/>
                <a:ea typeface="Lato"/>
                <a:cs typeface="Lato"/>
                <a:sym typeface="Lato"/>
              </a:rPr>
              <a:t>Current flow:</a:t>
            </a:r>
            <a:endParaRPr sz="2400" dirty="0">
              <a:solidFill>
                <a:srgbClr val="202020"/>
              </a:solidFill>
              <a:latin typeface="Lato"/>
              <a:ea typeface="Lato"/>
              <a:cs typeface="Lato"/>
              <a:sym typeface="Lato"/>
            </a:endParaRPr>
          </a:p>
          <a:p>
            <a:pPr marL="1104881" lvl="1" indent="-342900"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ts val="1800"/>
              <a:buFont typeface="Arial" panose="020B0604020202020204" pitchFamily="34" charset="0"/>
              <a:buChar char="•"/>
            </a:pPr>
            <a:r>
              <a:rPr lang="en" sz="2400" b="1" dirty="0">
                <a:solidFill>
                  <a:srgbClr val="980000"/>
                </a:solidFill>
                <a:latin typeface="Lato"/>
                <a:ea typeface="Lato"/>
                <a:cs typeface="Lato"/>
                <a:sym typeface="Lato"/>
              </a:rPr>
              <a:t>Grab McPAT activation energies</a:t>
            </a:r>
            <a:endParaRPr sz="2400" b="1" dirty="0">
              <a:solidFill>
                <a:srgbClr val="980000"/>
              </a:solidFill>
              <a:latin typeface="Lato"/>
              <a:ea typeface="Lato"/>
              <a:cs typeface="Lato"/>
              <a:sym typeface="Lato"/>
            </a:endParaRPr>
          </a:p>
          <a:p>
            <a:pPr marL="1104881" lvl="1" indent="-342900">
              <a:spcBef>
                <a:spcPts val="0"/>
              </a:spcBef>
              <a:spcAft>
                <a:spcPts val="0"/>
              </a:spcAft>
              <a:buClr>
                <a:srgbClr val="202020"/>
              </a:buClr>
              <a:buSzPts val="1800"/>
              <a:buFont typeface="Arial" panose="020B0604020202020204" pitchFamily="34" charset="0"/>
              <a:buChar char="•"/>
            </a:pPr>
            <a:r>
              <a:rPr lang="en" sz="2400" b="1" dirty="0">
                <a:solidFill>
                  <a:srgbClr val="980000"/>
                </a:solidFill>
                <a:latin typeface="Lato"/>
                <a:ea typeface="Lato"/>
                <a:cs typeface="Lato"/>
                <a:sym typeface="Lato"/>
              </a:rPr>
              <a:t>Use activation energies with gem5 stats</a:t>
            </a:r>
            <a:r>
              <a:rPr lang="en" sz="2400" dirty="0">
                <a:solidFill>
                  <a:srgbClr val="98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" sz="2400" dirty="0">
                <a:solidFill>
                  <a:srgbClr val="202020"/>
                </a:solidFill>
                <a:latin typeface="Lato"/>
                <a:ea typeface="Lato"/>
                <a:cs typeface="Lato"/>
                <a:sym typeface="Lato"/>
              </a:rPr>
              <a:t>to calculate power per component (BP, RF, etc)</a:t>
            </a:r>
            <a:endParaRPr sz="2400" dirty="0">
              <a:solidFill>
                <a:srgbClr val="202020"/>
              </a:solidFill>
              <a:latin typeface="Lato"/>
              <a:ea typeface="Lato"/>
              <a:cs typeface="Lato"/>
              <a:sym typeface="Lato"/>
            </a:endParaRPr>
          </a:p>
          <a:p>
            <a:pPr marL="1104881" lvl="1" indent="-342900">
              <a:spcBef>
                <a:spcPts val="0"/>
              </a:spcBef>
              <a:spcAft>
                <a:spcPts val="0"/>
              </a:spcAft>
              <a:buClr>
                <a:srgbClr val="202020"/>
              </a:buClr>
              <a:buSzPts val="1800"/>
              <a:buFont typeface="Arial" panose="020B0604020202020204" pitchFamily="34" charset="0"/>
              <a:buChar char="•"/>
            </a:pPr>
            <a:r>
              <a:rPr lang="en" sz="2400" b="1" dirty="0">
                <a:solidFill>
                  <a:srgbClr val="980000"/>
                </a:solidFill>
                <a:latin typeface="Lato"/>
                <a:ea typeface="Lato"/>
                <a:cs typeface="Lato"/>
                <a:sym typeface="Lato"/>
              </a:rPr>
              <a:t>Hierarchically sum the power</a:t>
            </a:r>
            <a:r>
              <a:rPr lang="en" sz="2400" dirty="0">
                <a:solidFill>
                  <a:srgbClr val="202020"/>
                </a:solidFill>
                <a:latin typeface="Lato"/>
                <a:ea typeface="Lato"/>
                <a:cs typeface="Lato"/>
                <a:sym typeface="Lato"/>
              </a:rPr>
              <a:t> per component into per stage, then per stage to core.</a:t>
            </a:r>
            <a:endParaRPr sz="2400" dirty="0">
              <a:solidFill>
                <a:srgbClr val="20202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7" name="Google Shape;227;p4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 algn="r">
                <a:spcBef>
                  <a:spcPts val="0"/>
                </a:spcBef>
                <a:spcAft>
                  <a:spcPts val="0"/>
                </a:spcAft>
              </a:pPr>
              <a:t>25</a:t>
            </a:fld>
            <a:endParaRPr dirty="0"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229" name="Google Shape;229;p43"/>
          <p:cNvSpPr/>
          <p:nvPr/>
        </p:nvSpPr>
        <p:spPr>
          <a:xfrm>
            <a:off x="495367" y="4568300"/>
            <a:ext cx="1896400" cy="1066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1333"/>
              <a:t>McPAT Activation Energies</a:t>
            </a:r>
            <a:endParaRPr sz="1333" dirty="0"/>
          </a:p>
        </p:txBody>
      </p:sp>
      <p:sp>
        <p:nvSpPr>
          <p:cNvPr id="230" name="Google Shape;230;p43"/>
          <p:cNvSpPr/>
          <p:nvPr/>
        </p:nvSpPr>
        <p:spPr>
          <a:xfrm>
            <a:off x="2835733" y="4329500"/>
            <a:ext cx="4606800" cy="1551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333"/>
              <a:t>class MinorFetchEnergy(BasePowerModel):</a:t>
            </a:r>
            <a:endParaRPr sz="1333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333"/>
              <a:t>	self.dynamic_power():</a:t>
            </a:r>
            <a:endParaRPr sz="1333" dirty="0"/>
          </a:p>
          <a:p>
            <a:pPr marL="1219170">
              <a:spcBef>
                <a:spcPts val="0"/>
              </a:spcBef>
              <a:spcAft>
                <a:spcPts val="0"/>
              </a:spcAft>
            </a:pPr>
            <a:r>
              <a:rPr lang="en" sz="1333"/>
              <a:t>energy = (</a:t>
            </a:r>
            <a:endParaRPr sz="1333" dirty="0"/>
          </a:p>
          <a:p>
            <a:pPr marL="1219170">
              <a:spcBef>
                <a:spcPts val="0"/>
              </a:spcBef>
              <a:spcAft>
                <a:spcPts val="0"/>
              </a:spcAft>
            </a:pPr>
            <a:r>
              <a:rPr lang="en" sz="1333"/>
              <a:t>     reads * self.act_energies[‘Read’]                         </a:t>
            </a:r>
            <a:br>
              <a:rPr lang="en" sz="1333"/>
            </a:br>
            <a:r>
              <a:rPr lang="en" sz="1333"/>
              <a:t>     + writes * </a:t>
            </a:r>
            <a:r>
              <a:rPr lang="en" sz="1333">
                <a:solidFill>
                  <a:schemeClr val="dk1"/>
                </a:solidFill>
              </a:rPr>
              <a:t>self.act_energies[‘Write’’]</a:t>
            </a:r>
            <a:endParaRPr sz="1333" dirty="0">
              <a:solidFill>
                <a:schemeClr val="dk1"/>
              </a:solidFill>
            </a:endParaRPr>
          </a:p>
          <a:p>
            <a:pPr marL="1219170">
              <a:spcBef>
                <a:spcPts val="0"/>
              </a:spcBef>
              <a:spcAft>
                <a:spcPts val="0"/>
              </a:spcAft>
            </a:pPr>
            <a:r>
              <a:rPr lang="en" sz="1333">
                <a:solidFill>
                  <a:schemeClr val="dk1"/>
                </a:solidFill>
              </a:rPr>
              <a:t>)</a:t>
            </a:r>
            <a:endParaRPr sz="1333" dirty="0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333"/>
              <a:t>		return to_watts(energy)</a:t>
            </a:r>
            <a:endParaRPr sz="1333" dirty="0"/>
          </a:p>
        </p:txBody>
      </p:sp>
      <p:sp>
        <p:nvSpPr>
          <p:cNvPr id="231" name="Google Shape;231;p43"/>
          <p:cNvSpPr/>
          <p:nvPr/>
        </p:nvSpPr>
        <p:spPr>
          <a:xfrm>
            <a:off x="7886500" y="4373300"/>
            <a:ext cx="4254000" cy="1464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333"/>
              <a:t>class MinorCPUPower(PowerModelPyFunc):</a:t>
            </a:r>
            <a:endParaRPr sz="1333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333"/>
              <a:t>	self._fetch = MinorFetchPower()</a:t>
            </a:r>
            <a:endParaRPr sz="1333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333"/>
              <a:t>	self.dynamic_power():</a:t>
            </a:r>
            <a:endParaRPr sz="1333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333"/>
              <a:t>		return self._fetch.dynamic_power()</a:t>
            </a:r>
            <a:endParaRPr sz="1333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333"/>
              <a:t>		</a:t>
            </a:r>
            <a:endParaRPr sz="1333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333"/>
              <a:t>		</a:t>
            </a:r>
            <a:endParaRPr sz="1333" dirty="0"/>
          </a:p>
        </p:txBody>
      </p:sp>
      <p:cxnSp>
        <p:nvCxnSpPr>
          <p:cNvPr id="232" name="Google Shape;232;p43"/>
          <p:cNvCxnSpPr>
            <a:stCxn id="229" idx="3"/>
            <a:endCxn id="230" idx="1"/>
          </p:cNvCxnSpPr>
          <p:nvPr/>
        </p:nvCxnSpPr>
        <p:spPr>
          <a:xfrm>
            <a:off x="2391767" y="5101500"/>
            <a:ext cx="444000" cy="40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33" name="Google Shape;233;p43"/>
          <p:cNvCxnSpPr>
            <a:endCxn id="231" idx="1"/>
          </p:cNvCxnSpPr>
          <p:nvPr/>
        </p:nvCxnSpPr>
        <p:spPr>
          <a:xfrm>
            <a:off x="7442500" y="5105300"/>
            <a:ext cx="4440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DEE07734-1072-2E76-80B4-00923BC95F2C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4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 algn="r">
                <a:spcBef>
                  <a:spcPts val="0"/>
                </a:spcBef>
                <a:spcAft>
                  <a:spcPts val="0"/>
                </a:spcAft>
              </a:pPr>
              <a:t>26</a:t>
            </a:fld>
            <a:endParaRPr dirty="0">
              <a:latin typeface="Lato Light"/>
              <a:ea typeface="Lato Light"/>
              <a:cs typeface="Lato Light"/>
              <a:sym typeface="Lato Light"/>
            </a:endParaRPr>
          </a:p>
        </p:txBody>
      </p:sp>
      <p:cxnSp>
        <p:nvCxnSpPr>
          <p:cNvPr id="240" name="Google Shape;240;p44"/>
          <p:cNvCxnSpPr/>
          <p:nvPr/>
        </p:nvCxnSpPr>
        <p:spPr>
          <a:xfrm>
            <a:off x="7395533" y="2957831"/>
            <a:ext cx="0" cy="3104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1" name="Google Shape;241;p44"/>
          <p:cNvCxnSpPr/>
          <p:nvPr/>
        </p:nvCxnSpPr>
        <p:spPr>
          <a:xfrm>
            <a:off x="7395535" y="4514511"/>
            <a:ext cx="0" cy="3904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42" name="Google Shape;242;p44"/>
          <p:cNvSpPr txBox="1"/>
          <p:nvPr/>
        </p:nvSpPr>
        <p:spPr>
          <a:xfrm>
            <a:off x="495360" y="457200"/>
            <a:ext cx="10667600" cy="10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33" bIns="0" anchor="b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ts val="1100"/>
            </a:pPr>
            <a:r>
              <a:rPr lang="en" sz="4000">
                <a:solidFill>
                  <a:srgbClr val="202020"/>
                </a:solidFill>
                <a:latin typeface="Lato"/>
                <a:ea typeface="Lato"/>
                <a:cs typeface="Lato"/>
                <a:sym typeface="Lato"/>
              </a:rPr>
              <a:t>Implementation</a:t>
            </a:r>
            <a:endParaRPr sz="4000" dirty="0">
              <a:solidFill>
                <a:srgbClr val="20202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43" name="Google Shape;243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24568" y="1726800"/>
            <a:ext cx="7141945" cy="133842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53933" y="3268430"/>
            <a:ext cx="5283200" cy="133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4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53929" y="4896647"/>
            <a:ext cx="5283200" cy="1510896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44"/>
          <p:cNvSpPr txBox="1"/>
          <p:nvPr/>
        </p:nvSpPr>
        <p:spPr>
          <a:xfrm>
            <a:off x="694067" y="3573734"/>
            <a:ext cx="35592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b="1">
                <a:solidFill>
                  <a:schemeClr val="dk2"/>
                </a:solidFill>
              </a:rPr>
              <a:t>InorderMcPATDecodePower()</a:t>
            </a:r>
            <a:endParaRPr b="1" dirty="0">
              <a:solidFill>
                <a:schemeClr val="dk2"/>
              </a:solidFill>
            </a:endParaRPr>
          </a:p>
        </p:txBody>
      </p:sp>
      <p:sp>
        <p:nvSpPr>
          <p:cNvPr id="247" name="Google Shape;247;p44"/>
          <p:cNvSpPr txBox="1"/>
          <p:nvPr/>
        </p:nvSpPr>
        <p:spPr>
          <a:xfrm>
            <a:off x="203200" y="2129218"/>
            <a:ext cx="35592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b="1">
                <a:solidFill>
                  <a:schemeClr val="dk2"/>
                </a:solidFill>
              </a:rPr>
              <a:t>InorderMcPATDecodePower()</a:t>
            </a:r>
            <a:endParaRPr b="1" dirty="0">
              <a:solidFill>
                <a:schemeClr val="dk2"/>
              </a:solidFill>
            </a:endParaRPr>
          </a:p>
        </p:txBody>
      </p:sp>
      <p:sp>
        <p:nvSpPr>
          <p:cNvPr id="248" name="Google Shape;248;p44"/>
          <p:cNvSpPr txBox="1"/>
          <p:nvPr/>
        </p:nvSpPr>
        <p:spPr>
          <a:xfrm>
            <a:off x="694067" y="5385285"/>
            <a:ext cx="35592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b="1">
                <a:solidFill>
                  <a:schemeClr val="dk2"/>
                </a:solidFill>
              </a:rPr>
              <a:t>InorderMcPATFetchPower()</a:t>
            </a:r>
            <a:endParaRPr b="1" dirty="0">
              <a:solidFill>
                <a:schemeClr val="dk2"/>
              </a:solidFill>
            </a:endParaRPr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EE6452CB-D199-BA0F-9C74-4B982A3B9B7D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87BEE-6C8F-282D-0123-96B494E8B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Needed?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2E21E-0ABB-357E-7494-138EF4022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4962"/>
            <a:ext cx="11125200" cy="4719637"/>
          </a:xfrm>
        </p:spPr>
        <p:txBody>
          <a:bodyPr/>
          <a:lstStyle/>
          <a:p>
            <a:pPr marL="457200" lvl="0" indent="-5080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Noto Sans Symbols"/>
              <a:buChar char="⇒"/>
            </a:pPr>
            <a:r>
              <a:rPr lang="en-US" sz="2800" b="1" dirty="0">
                <a:solidFill>
                  <a:srgbClr val="D25000"/>
                </a:solidFill>
                <a:latin typeface="+mj-lt"/>
                <a:ea typeface="Arial Narrow"/>
                <a:cs typeface="Arial Narrow"/>
                <a:sym typeface="Arial Narrow"/>
              </a:rPr>
              <a:t>Need disruptive, cross-layer changes to meet future sys. reqs.</a:t>
            </a:r>
            <a:endParaRPr lang="en-US" sz="2800" dirty="0">
              <a:latin typeface="+mj-lt"/>
            </a:endParaRPr>
          </a:p>
          <a:p>
            <a:pPr marL="857250" lvl="1" indent="-48133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400" dirty="0"/>
              <a:t>Co-design arch, runtime, OS, compiler, network, batch sched.</a:t>
            </a:r>
          </a:p>
          <a:p>
            <a:pPr marL="857250" lvl="1" indent="-48133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400" dirty="0"/>
              <a:t>For both power and performance (and maybe other factors)</a:t>
            </a:r>
          </a:p>
          <a:p>
            <a:pPr marL="857250" lvl="1" indent="-48133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400" dirty="0"/>
              <a:t>Increasingly important as transistor sizes shrink</a:t>
            </a:r>
            <a:endParaRPr lang="en-US" sz="1800" dirty="0"/>
          </a:p>
          <a:p>
            <a:pPr marL="400050" indent="-481330">
              <a:spcBef>
                <a:spcPts val="800"/>
              </a:spcBef>
              <a:buSzPts val="2000"/>
              <a:buFont typeface="Arial"/>
              <a:buChar char="•"/>
            </a:pPr>
            <a:r>
              <a:rPr lang="en-US" sz="2800" dirty="0"/>
              <a:t>Typically sim. &amp; modeling tools enable early-stage design exploration</a:t>
            </a:r>
          </a:p>
          <a:p>
            <a:pPr marL="857250" lvl="1" indent="-48133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400" dirty="0"/>
              <a:t>Recent work: scalably enable accurate co-design for performance</a:t>
            </a:r>
          </a:p>
          <a:p>
            <a:pPr marL="857250" lvl="1" indent="-48133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400" dirty="0"/>
              <a:t>But what about power?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Need credible, open-source modeling infrastructure </a:t>
            </a:r>
            <a:r>
              <a:rPr lang="en-US" sz="2800" b="1" dirty="0"/>
              <a:t>for both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F5A88-5F84-8D91-0967-A18391009408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470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A7957-FA40-FB90-9189-5404127AD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Modeling State-of-the-Art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F517D-9E18-DD7A-89C1-4F9B298A6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3000"/>
            <a:ext cx="10971213" cy="55784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5 broad types of power models: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/>
              <a:t>Extrapolate first-principal models (e.g., CACTI [Wilton JSSC’96], McPAT [Li MICRO’09])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800" dirty="0"/>
              <a:t>Were highly accurate, still widely used … but not updated in 8+ years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/>
              <a:t>Empirical measurement-based models (e.g., AccelWattch [Kandiah MICRO’21])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800" dirty="0"/>
              <a:t>Difficult to generalize beyond specific devices they are measured on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800" dirty="0"/>
              <a:t>Significant accuracy decrease for even minor perturbations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/>
              <a:t>ML-based models (e.g., [Kumar MLCAD’19], [Wu HPCA’15])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800" dirty="0"/>
              <a:t>Tremendous potential, but accuracy often lacking for previously unseen devices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/>
              <a:t>Tools based on tape-out values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800" dirty="0"/>
              <a:t>Time consuming, expensive, can only happen later in design process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/>
              <a:t>Low-level Spice models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800" dirty="0"/>
              <a:t>Accurate, but often require proprietary information, hard to scale to large systems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1311434-7DB4-8B31-3ADA-3FC0CD22E92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Google Shape;338;p37">
            <a:extLst>
              <a:ext uri="{FF2B5EF4-FFF2-40B4-BE49-F238E27FC236}">
                <a16:creationId xmlns:a16="http://schemas.microsoft.com/office/drawing/2014/main" id="{82A203DD-8F32-027A-8A95-B60030CBD955}"/>
              </a:ext>
            </a:extLst>
          </p:cNvPr>
          <p:cNvSpPr txBox="1"/>
          <p:nvPr/>
        </p:nvSpPr>
        <p:spPr>
          <a:xfrm>
            <a:off x="380206" y="5862987"/>
            <a:ext cx="114300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Early-stage power model tools divided, arch-specific, out-of-date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4" name="Google Shape;338;p37">
            <a:extLst>
              <a:ext uri="{FF2B5EF4-FFF2-40B4-BE49-F238E27FC236}">
                <a16:creationId xmlns:a16="http://schemas.microsoft.com/office/drawing/2014/main" id="{47D5C43E-32B3-4FDF-4C47-038A50008755}"/>
              </a:ext>
            </a:extLst>
          </p:cNvPr>
          <p:cNvSpPr txBox="1"/>
          <p:nvPr/>
        </p:nvSpPr>
        <p:spPr>
          <a:xfrm>
            <a:off x="350389" y="6292231"/>
            <a:ext cx="114300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D67F00"/>
                </a:solidFill>
                <a:latin typeface="Arial"/>
                <a:ea typeface="Arial"/>
                <a:cs typeface="Arial"/>
                <a:sym typeface="Arial"/>
              </a:rPr>
              <a:t>How do we support diverse options in gem5?</a:t>
            </a:r>
            <a:endParaRPr dirty="0">
              <a:solidFill>
                <a:srgbClr val="D67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88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A7957-FA40-FB90-9189-5404127AD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F517D-9E18-DD7A-89C1-4F9B298A6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10971213" cy="4572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Additional Challenges: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Each power modeling approach may be “best”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Often certain power models easier to integrate with certain simulators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Insight</a:t>
            </a:r>
            <a:r>
              <a:rPr lang="en-US" sz="2800" dirty="0"/>
              <a:t>: decouple “best” power model from simulator integration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Don’t pick which power model is the right one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Abstract away how simulators integrate </a:t>
            </a:r>
            <a:r>
              <a:rPr lang="en-US" sz="2400" dirty="0">
                <a:sym typeface="Wingdings" panose="05000000000000000000" pitchFamily="2" charset="2"/>
              </a:rPr>
              <a:t> plug-and-play power models</a:t>
            </a: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Vision: make power modeling as easy as performance modeling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1311434-7DB4-8B31-3ADA-3FC0CD22E92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Google Shape;338;p37">
            <a:extLst>
              <a:ext uri="{FF2B5EF4-FFF2-40B4-BE49-F238E27FC236}">
                <a16:creationId xmlns:a16="http://schemas.microsoft.com/office/drawing/2014/main" id="{AE7197E3-267B-A03F-CBD1-5493AA71504E}"/>
              </a:ext>
            </a:extLst>
          </p:cNvPr>
          <p:cNvSpPr txBox="1"/>
          <p:nvPr/>
        </p:nvSpPr>
        <p:spPr>
          <a:xfrm>
            <a:off x="457200" y="5878912"/>
            <a:ext cx="114300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D18711"/>
                </a:solidFill>
                <a:latin typeface="Arial"/>
                <a:ea typeface="Arial"/>
                <a:cs typeface="Arial"/>
                <a:sym typeface="Arial"/>
              </a:rPr>
              <a:t>Today’s Focus: Application to gem5</a:t>
            </a:r>
            <a:endParaRPr b="1" dirty="0">
              <a:solidFill>
                <a:srgbClr val="D187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29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B265-3E38-E6D3-5AAB-BE09FE3D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D7EC8-DAED-5F6B-3F23-88A19B24B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D67F00"/>
                </a:solidFill>
              </a:rPr>
              <a:t>Background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Design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Methodology &amp; Results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Conclusion &amp; Future 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F1916-084D-51E1-038D-79DE0826F64A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95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134F6-B9FB-A3C2-7879-B8B7201BB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Power Modeling in gem5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13A11D1-0431-2D15-AC8F-909C9DC7E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30300"/>
            <a:ext cx="10971213" cy="3975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Power modeling API takes user-defined equations as strings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7030A0"/>
                </a:solidFill>
              </a:rPr>
              <a:t>Simulation statistics </a:t>
            </a:r>
            <a:r>
              <a:rPr lang="en-US" sz="2400" dirty="0"/>
              <a:t>passed in as variables (e.g., cache hits)</a:t>
            </a: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EFAC631D-3C38-8F4B-E3AD-6AE9AB2789C9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4" name="Picture 13" descr="A computer screen with white text and blue text&#10;&#10;Description automatically generated">
            <a:extLst>
              <a:ext uri="{FF2B5EF4-FFF2-40B4-BE49-F238E27FC236}">
                <a16:creationId xmlns:a16="http://schemas.microsoft.com/office/drawing/2014/main" id="{98114FCE-FD6C-FE82-1831-637079F724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937" y="4290142"/>
            <a:ext cx="7369257" cy="2404505"/>
          </a:xfrm>
          <a:prstGeom prst="rect">
            <a:avLst/>
          </a:prstGeom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A469AFB-BA83-4567-2261-E4FA05F90A4C}"/>
              </a:ext>
            </a:extLst>
          </p:cNvPr>
          <p:cNvSpPr/>
          <p:nvPr/>
        </p:nvSpPr>
        <p:spPr>
          <a:xfrm>
            <a:off x="2603195" y="5489832"/>
            <a:ext cx="6857999" cy="1118259"/>
          </a:xfrm>
          <a:prstGeom prst="roundRect">
            <a:avLst/>
          </a:prstGeom>
          <a:noFill/>
          <a:ln w="57150">
            <a:solidFill>
              <a:srgbClr val="FF9D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 descr="A screen shot of a computer code&#10;&#10;Description automatically generated">
            <a:extLst>
              <a:ext uri="{FF2B5EF4-FFF2-40B4-BE49-F238E27FC236}">
                <a16:creationId xmlns:a16="http://schemas.microsoft.com/office/drawing/2014/main" id="{7144E39E-A9D2-E58C-EADA-0ED9E48C81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9177" y="2104610"/>
            <a:ext cx="5343525" cy="1876425"/>
          </a:xfrm>
          <a:prstGeom prst="rect">
            <a:avLst/>
          </a:prstGeom>
        </p:spPr>
      </p:pic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A57CB84-FE3F-6A58-289A-9031F8EA9272}"/>
              </a:ext>
            </a:extLst>
          </p:cNvPr>
          <p:cNvSpPr/>
          <p:nvPr/>
        </p:nvSpPr>
        <p:spPr>
          <a:xfrm>
            <a:off x="3771076" y="3644324"/>
            <a:ext cx="4314700" cy="326572"/>
          </a:xfrm>
          <a:prstGeom prst="roundRect">
            <a:avLst/>
          </a:prstGeom>
          <a:noFill/>
          <a:ln w="57150">
            <a:solidFill>
              <a:srgbClr val="537D2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: Rounded Corners 8">
            <a:extLst>
              <a:ext uri="{FF2B5EF4-FFF2-40B4-BE49-F238E27FC236}">
                <a16:creationId xmlns:a16="http://schemas.microsoft.com/office/drawing/2014/main" id="{687CAF3B-986B-7153-7260-CDC70E5C6256}"/>
              </a:ext>
            </a:extLst>
          </p:cNvPr>
          <p:cNvSpPr/>
          <p:nvPr/>
        </p:nvSpPr>
        <p:spPr>
          <a:xfrm>
            <a:off x="2187699" y="4292542"/>
            <a:ext cx="7362699" cy="2404752"/>
          </a:xfrm>
          <a:prstGeom prst="rect">
            <a:avLst/>
          </a:prstGeom>
          <a:noFill/>
          <a:ln w="57150">
            <a:solidFill>
              <a:srgbClr val="537D2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DBC2819-57C5-9F12-1C1B-A6741C497371}"/>
              </a:ext>
            </a:extLst>
          </p:cNvPr>
          <p:cNvCxnSpPr>
            <a:cxnSpLocks/>
          </p:cNvCxnSpPr>
          <p:nvPr/>
        </p:nvCxnSpPr>
        <p:spPr>
          <a:xfrm>
            <a:off x="5704368" y="3939449"/>
            <a:ext cx="0" cy="325812"/>
          </a:xfrm>
          <a:prstGeom prst="straightConnector1">
            <a:avLst/>
          </a:prstGeom>
          <a:ln w="57150">
            <a:solidFill>
              <a:srgbClr val="537D2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9988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A913F-EC0C-71E9-D05C-6DEF61FB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Power Modeling in gem5 (Cont.)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2E06C0-9455-B5F4-69B9-C2B7974103D2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BA294CAE-492B-7AB0-01D8-89B04D7E5E65}"/>
              </a:ext>
            </a:extLst>
          </p:cNvPr>
          <p:cNvSpPr txBox="1">
            <a:spLocks/>
          </p:cNvSpPr>
          <p:nvPr/>
        </p:nvSpPr>
        <p:spPr bwMode="auto">
          <a:xfrm>
            <a:off x="609600" y="1130300"/>
            <a:ext cx="10971213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448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lnSpc>
                <a:spcPct val="93000"/>
              </a:lnSpc>
              <a:spcBef>
                <a:spcPts val="14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lnSpc>
                <a:spcPct val="93000"/>
              </a:lnSpc>
              <a:spcBef>
                <a:spcPts val="11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3000"/>
              </a:lnSpc>
              <a:spcBef>
                <a:spcPts val="8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3000"/>
              </a:lnSpc>
              <a:spcBef>
                <a:spcPts val="5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Power modeling API takes user-defined equations as strings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7030A0"/>
                </a:solidFill>
              </a:rPr>
              <a:t>Simulation statistics </a:t>
            </a:r>
            <a:r>
              <a:rPr lang="en-US" sz="2400" dirty="0"/>
              <a:t>passed in as variables (e.g., cache hits)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Limitation</a:t>
            </a:r>
            <a:r>
              <a:rPr lang="en-US" sz="2400" dirty="0"/>
              <a:t>: Difficult for users to express complex functions, novel models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Partial McPAT integration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But not updated in many years 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Partial DVFS &amp; thermal support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Some ISAs have better power support (ARM [Reddy PATMOS‘17])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But also not updated in many years …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Google Shape;338;p37">
            <a:extLst>
              <a:ext uri="{FF2B5EF4-FFF2-40B4-BE49-F238E27FC236}">
                <a16:creationId xmlns:a16="http://schemas.microsoft.com/office/drawing/2014/main" id="{4739E020-7857-6A61-8DE0-44FF13B302C3}"/>
              </a:ext>
            </a:extLst>
          </p:cNvPr>
          <p:cNvSpPr txBox="1"/>
          <p:nvPr/>
        </p:nvSpPr>
        <p:spPr>
          <a:xfrm>
            <a:off x="457200" y="5818993"/>
            <a:ext cx="114300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D18711"/>
                </a:solidFill>
                <a:latin typeface="Arial"/>
                <a:ea typeface="Arial"/>
                <a:cs typeface="Arial"/>
                <a:sym typeface="Arial"/>
              </a:rPr>
              <a:t>Foundation to build off/learn from</a:t>
            </a:r>
            <a:endParaRPr b="1" dirty="0">
              <a:solidFill>
                <a:srgbClr val="D187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26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B265-3E38-E6D3-5AAB-BE09FE3D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D7EC8-DAED-5F6B-3F23-88A19B24B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Background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D67F00"/>
                </a:solidFill>
              </a:rPr>
              <a:t>Design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Methodology &amp; Results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Conclusion &amp; Future 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F1916-084D-51E1-038D-79DE0826F64A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39DF5E-C45E-448A-A4F2-1B11D6941FD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755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Noto Sans CJK SC Regular"/>
      </a:majorFont>
      <a:minorFont>
        <a:latin typeface="Arial"/>
        <a:ea typeface=""/>
        <a:cs typeface="Noto Sans CJK SC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Noto Sans CJK SC Regular" charset="0"/>
          </a:defRPr>
        </a:defPPr>
      </a:lstStyle>
    </a:spDef>
    <a:ln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E6EC0B245C024F9F37592F77EC8D0F" ma:contentTypeVersion="7" ma:contentTypeDescription="Create a new document." ma:contentTypeScope="" ma:versionID="283af65a17b88a514ded1012bd4afc6a">
  <xsd:schema xmlns:xsd="http://www.w3.org/2001/XMLSchema" xmlns:xs="http://www.w3.org/2001/XMLSchema" xmlns:p="http://schemas.microsoft.com/office/2006/metadata/properties" xmlns:ns3="273d9f85-6d01-4688-a4ad-d462ae2353e1" xmlns:ns4="5a017a0a-a658-4b72-b1bc-3f117e8b9b84" targetNamespace="http://schemas.microsoft.com/office/2006/metadata/properties" ma:root="true" ma:fieldsID="e07068956513496e346d3b0d19035463" ns3:_="" ns4:_="">
    <xsd:import namespace="273d9f85-6d01-4688-a4ad-d462ae2353e1"/>
    <xsd:import namespace="5a017a0a-a658-4b72-b1bc-3f117e8b9b8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3d9f85-6d01-4688-a4ad-d462ae2353e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17a0a-a658-4b72-b1bc-3f117e8b9b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CCFC7F-BCED-4358-BDBD-7CF1C2BA1A34}">
  <ds:schemaRefs>
    <ds:schemaRef ds:uri="273d9f85-6d01-4688-a4ad-d462ae2353e1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5a017a0a-a658-4b72-b1bc-3f117e8b9b84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2A34966-EC58-4A1C-9077-A8BF2AC1DC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3d9f85-6d01-4688-a4ad-d462ae2353e1"/>
    <ds:schemaRef ds:uri="5a017a0a-a658-4b72-b1bc-3f117e8b9b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F622CF-1352-4216-9F35-9CD0049E73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2845</TotalTime>
  <Words>1746</Words>
  <Application>Microsoft Office PowerPoint</Application>
  <PresentationFormat>Widescreen</PresentationFormat>
  <Paragraphs>254</Paragraphs>
  <Slides>26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Arial,Sans-Serif</vt:lpstr>
      <vt:lpstr>Courier New</vt:lpstr>
      <vt:lpstr>Lato</vt:lpstr>
      <vt:lpstr>Lato Light</vt:lpstr>
      <vt:lpstr>Noto Sans Symbols</vt:lpstr>
      <vt:lpstr>Times New Roman</vt:lpstr>
      <vt:lpstr>Wingdings</vt:lpstr>
      <vt:lpstr>Office Theme</vt:lpstr>
      <vt:lpstr>PowerPoint Presentation</vt:lpstr>
      <vt:lpstr>Why Is This Important?</vt:lpstr>
      <vt:lpstr>What Is Needed?</vt:lpstr>
      <vt:lpstr>Power Modeling State-of-the-Art</vt:lpstr>
      <vt:lpstr>What Can We Do?</vt:lpstr>
      <vt:lpstr>Outline</vt:lpstr>
      <vt:lpstr>Current Power Modeling in gem5</vt:lpstr>
      <vt:lpstr>Current Power Modeling in gem5 (Cont.)</vt:lpstr>
      <vt:lpstr>Outline</vt:lpstr>
      <vt:lpstr>Extending Power Modeling API [OSCAR’24]</vt:lpstr>
      <vt:lpstr>Extending the Power Modeling API (Cont.)</vt:lpstr>
      <vt:lpstr>Putting It All Together</vt:lpstr>
      <vt:lpstr>Example: McPAT Power Model</vt:lpstr>
      <vt:lpstr>Example: McPAT Power Model</vt:lpstr>
      <vt:lpstr>Example: McPAT Power Model (Cont.)</vt:lpstr>
      <vt:lpstr>Outline</vt:lpstr>
      <vt:lpstr>Methodology</vt:lpstr>
      <vt:lpstr>Preliminary Results</vt:lpstr>
      <vt:lpstr>Preliminary Results (Cont.)</vt:lpstr>
      <vt:lpstr>Outline</vt:lpstr>
      <vt:lpstr>Conclusion</vt:lpstr>
      <vt:lpstr>BACKUP</vt:lpstr>
      <vt:lpstr>What are Future System Reqs?</vt:lpstr>
      <vt:lpstr>Why gem5?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Matt Sinclair</dc:creator>
  <cp:keywords/>
  <dc:description/>
  <cp:lastModifiedBy>Matt Sinclair</cp:lastModifiedBy>
  <cp:revision>384</cp:revision>
  <cp:lastPrinted>1601-01-01T00:00:00Z</cp:lastPrinted>
  <dcterms:created xsi:type="dcterms:W3CDTF">2019-03-12T23:40:51Z</dcterms:created>
  <dcterms:modified xsi:type="dcterms:W3CDTF">2025-06-21T06:39:00Z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1</vt:i4>
  </property>
  <property fmtid="{D5CDD505-2E9C-101B-9397-08002B2CF9AE}" pid="7" name="Notes">
    <vt:i4>39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40</vt:i4>
  </property>
  <property fmtid="{D5CDD505-2E9C-101B-9397-08002B2CF9AE}" pid="12" name="ContentTypeId">
    <vt:lpwstr>0x010100A9E6EC0B245C024F9F37592F77EC8D0F</vt:lpwstr>
  </property>
  <property fmtid="{D5CDD505-2E9C-101B-9397-08002B2CF9AE}" pid="13" name="MSIP_Label_64e4cbe8-b4f6-45dc-bcba-6123dfd2d8bf_Enabled">
    <vt:lpwstr>true</vt:lpwstr>
  </property>
  <property fmtid="{D5CDD505-2E9C-101B-9397-08002B2CF9AE}" pid="14" name="MSIP_Label_64e4cbe8-b4f6-45dc-bcba-6123dfd2d8bf_SetDate">
    <vt:lpwstr>2021-10-05T16:19:44Z</vt:lpwstr>
  </property>
  <property fmtid="{D5CDD505-2E9C-101B-9397-08002B2CF9AE}" pid="15" name="MSIP_Label_64e4cbe8-b4f6-45dc-bcba-6123dfd2d8bf_Method">
    <vt:lpwstr>Privileged</vt:lpwstr>
  </property>
  <property fmtid="{D5CDD505-2E9C-101B-9397-08002B2CF9AE}" pid="16" name="MSIP_Label_64e4cbe8-b4f6-45dc-bcba-6123dfd2d8bf_Name">
    <vt:lpwstr>Non-Business-AIP 2.0</vt:lpwstr>
  </property>
  <property fmtid="{D5CDD505-2E9C-101B-9397-08002B2CF9AE}" pid="17" name="MSIP_Label_64e4cbe8-b4f6-45dc-bcba-6123dfd2d8bf_SiteId">
    <vt:lpwstr>3dd8961f-e488-4e60-8e11-a82d994e183d</vt:lpwstr>
  </property>
  <property fmtid="{D5CDD505-2E9C-101B-9397-08002B2CF9AE}" pid="18" name="MSIP_Label_64e4cbe8-b4f6-45dc-bcba-6123dfd2d8bf_ActionId">
    <vt:lpwstr>a912783b-de4c-4333-881c-00000873cd21</vt:lpwstr>
  </property>
  <property fmtid="{D5CDD505-2E9C-101B-9397-08002B2CF9AE}" pid="19" name="MSIP_Label_64e4cbe8-b4f6-45dc-bcba-6123dfd2d8bf_ContentBits">
    <vt:lpwstr>0</vt:lpwstr>
  </property>
</Properties>
</file>