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  <p:sldMasterId id="2147483699" r:id="rId2"/>
  </p:sldMasterIdLst>
  <p:notesMasterIdLst>
    <p:notesMasterId r:id="rId30"/>
  </p:notesMasterIdLst>
  <p:sldIdLst>
    <p:sldId id="2145705837" r:id="rId3"/>
    <p:sldId id="2145705838" r:id="rId4"/>
    <p:sldId id="2145705839" r:id="rId5"/>
    <p:sldId id="2145705864" r:id="rId6"/>
    <p:sldId id="2145705850" r:id="rId7"/>
    <p:sldId id="2145705851" r:id="rId8"/>
    <p:sldId id="2145705853" r:id="rId9"/>
    <p:sldId id="2145705865" r:id="rId10"/>
    <p:sldId id="2145705866" r:id="rId11"/>
    <p:sldId id="2145705867" r:id="rId12"/>
    <p:sldId id="2145705854" r:id="rId13"/>
    <p:sldId id="2145705840" r:id="rId14"/>
    <p:sldId id="2145705861" r:id="rId15"/>
    <p:sldId id="2145705862" r:id="rId16"/>
    <p:sldId id="2145705852" r:id="rId17"/>
    <p:sldId id="2145705856" r:id="rId18"/>
    <p:sldId id="2145705834" r:id="rId19"/>
    <p:sldId id="2145705857" r:id="rId20"/>
    <p:sldId id="2145705858" r:id="rId21"/>
    <p:sldId id="2145705870" r:id="rId22"/>
    <p:sldId id="2145705859" r:id="rId23"/>
    <p:sldId id="2145705860" r:id="rId24"/>
    <p:sldId id="2145705871" r:id="rId25"/>
    <p:sldId id="2145705872" r:id="rId26"/>
    <p:sldId id="2145705863" r:id="rId27"/>
    <p:sldId id="2145705868" r:id="rId28"/>
    <p:sldId id="2145705797" r:id="rId29"/>
  </p:sldIdLst>
  <p:sldSz cx="12192000" cy="6858000"/>
  <p:notesSz cx="6858000" cy="9144000"/>
  <p:embeddedFontLs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Red Hat Text" panose="020B0604020202020204" charset="0"/>
      <p:regular r:id="rId39"/>
      <p:bold r:id="rId40"/>
      <p:italic r:id="rId41"/>
      <p:boldItalic r:id="rId42"/>
    </p:embeddedFont>
    <p:embeddedFont>
      <p:font typeface="Red Hat Text SemiBold" panose="020B060402020202020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de-DE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1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1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2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Zihn" initials="NZ" lastIdx="1" clrIdx="0">
    <p:extLst>
      <p:ext uri="{19B8F6BF-5375-455C-9EA6-DF929625EA0E}">
        <p15:presenceInfo xmlns:p15="http://schemas.microsoft.com/office/powerpoint/2012/main" userId="S::nora@clevisresearch.onmicrosoft.com::d972c7eb-b4b8-4979-8222-7bb3a4a94aca" providerId="AD"/>
      </p:ext>
    </p:extLst>
  </p:cmAuthor>
  <p:cmAuthor id="2" name="Dominik Stoffel" initials="DS" lastIdx="8" clrIdx="1">
    <p:extLst>
      <p:ext uri="{19B8F6BF-5375-455C-9EA6-DF929625EA0E}">
        <p15:presenceInfo xmlns:p15="http://schemas.microsoft.com/office/powerpoint/2012/main" userId="Dominik Stoffel" providerId="None"/>
      </p:ext>
    </p:extLst>
  </p:cmAuthor>
  <p:cmAuthor id="3" name="Tobias Jauch" initials="TJ" lastIdx="1" clrIdx="2">
    <p:extLst>
      <p:ext uri="{19B8F6BF-5375-455C-9EA6-DF929625EA0E}">
        <p15:presenceInfo xmlns:p15="http://schemas.microsoft.com/office/powerpoint/2012/main" userId="S::tobias.jauch@karat-racing.de::5ce24e9b-ba28-47dd-9d55-25a254f8d99b" providerId="AD"/>
      </p:ext>
    </p:extLst>
  </p:cmAuthor>
  <p:cmAuthor id="4" name="kunz" initials="k" lastIdx="1" clrIdx="3">
    <p:extLst>
      <p:ext uri="{19B8F6BF-5375-455C-9EA6-DF929625EA0E}">
        <p15:presenceInfo xmlns:p15="http://schemas.microsoft.com/office/powerpoint/2012/main" userId="ku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2827"/>
    <a:srgbClr val="6AB1E7"/>
    <a:srgbClr val="E21B4B"/>
    <a:srgbClr val="FFA152"/>
    <a:srgbClr val="25D07B"/>
    <a:srgbClr val="006B6B"/>
    <a:srgbClr val="D13895"/>
    <a:srgbClr val="4B3575"/>
    <a:srgbClr val="042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9903" autoAdjust="0"/>
  </p:normalViewPr>
  <p:slideViewPr>
    <p:cSldViewPr snapToGrid="0">
      <p:cViewPr varScale="1">
        <p:scale>
          <a:sx n="58" d="100"/>
          <a:sy n="58" d="100"/>
        </p:scale>
        <p:origin x="150" y="60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5" d="100"/>
        <a:sy n="75" d="100"/>
      </p:scale>
      <p:origin x="0" y="-11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fld id="{84E330B8-E1E3-4FA7-9218-EF0D942426CD}" type="datetimeFigureOut">
              <a:rPr lang="en-GB" smtClean="0"/>
              <a:pPr/>
              <a:t>20/06/2025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fld id="{2C246FC3-9EC4-40C0-BA00-570A2708BE3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39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  <a:sym typeface="Avenir Next LT Pro" panose="020B0504020202020204" pitchFamily="34" charset="0"/>
      </a:defRPr>
    </a:lvl1pPr>
    <a:lvl2pPr marL="457165" algn="l" defTabSz="91433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  <a:sym typeface="Avenir Next LT Pro" panose="020B0504020202020204" pitchFamily="34" charset="0"/>
      </a:defRPr>
    </a:lvl2pPr>
    <a:lvl3pPr marL="914330" algn="l" defTabSz="91433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  <a:sym typeface="Avenir Next LT Pro" panose="020B0504020202020204" pitchFamily="34" charset="0"/>
      </a:defRPr>
    </a:lvl3pPr>
    <a:lvl4pPr marL="1371496" algn="l" defTabSz="91433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  <a:sym typeface="Avenir Next LT Pro" panose="020B0504020202020204" pitchFamily="34" charset="0"/>
      </a:defRPr>
    </a:lvl4pPr>
    <a:lvl5pPr marL="1828661" algn="l" defTabSz="91433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  <a:sym typeface="Avenir Next LT Pro" panose="020B0504020202020204" pitchFamily="34" charset="0"/>
      </a:defRPr>
    </a:lvl5pPr>
    <a:lvl6pPr marL="2285827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1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7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2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5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„Long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objective</a:t>
            </a:r>
            <a:r>
              <a:rPr lang="de-DE" dirty="0"/>
              <a:t>“ </a:t>
            </a:r>
            <a:r>
              <a:rPr lang="de-DE" dirty="0" err="1"/>
              <a:t>martin</a:t>
            </a:r>
            <a:r>
              <a:rPr lang="de-DE" dirty="0"/>
              <a:t> Dickson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2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Fly in STT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5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3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FE3FC-56DB-07A5-2F72-336C4B035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E16EF9-9245-936E-4772-B55D24005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343B9D-60EE-E122-C076-FAAF30645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090C23-ADBA-CDC7-4654-346DB84FA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5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33F39-272F-EF25-39DE-505D9B67C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3A821E-39D0-665F-9551-ED8EF0EE8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722AD3-0DC1-BAC5-2694-05EE4DA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B53639-A956-4C0B-E736-F263339CA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8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82A80-2FED-24BE-BD3F-5E27F845B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E3EB78-277A-F7E7-6F98-C7A6353E1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669F325-B0CD-CE3A-858F-1EC406F7C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2BC250-BC2B-7538-7423-ABC017AA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8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AE0BE-8DD6-1309-7F41-5104E6100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FCAD26-71CF-7FB4-5856-18CB4FB76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9BB19E1-2821-C02D-51A9-F7A95843F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40034E-0C82-55D0-22F5-2756E499E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0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97ED2-FB02-E4E1-9733-3F6B963A6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E9B17C-F901-54EC-0589-20C45E828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F0E0AA-21E0-F528-6EAA-754C6D3ED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A2F1AD-EEA5-15E9-285B-23418A7F2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6FC3-9EC4-40C0-BA00-570A2708BE3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0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597D53-EAB6-455C-9D15-5D56BA38B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947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597D53-EAB6-455C-9D15-5D56BA38B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6912A6C-CA3D-6CED-A5DA-04FF83AFC5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8296" y="-657785"/>
            <a:ext cx="5476875" cy="54768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46F653-D5A8-DD5A-2E33-66A34ED69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8343" t="37504" r="18368" b="37306"/>
          <a:stretch/>
        </p:blipFill>
        <p:spPr>
          <a:xfrm>
            <a:off x="9463534" y="5217410"/>
            <a:ext cx="2164466" cy="8615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6AF13C-D6AC-C0AF-F550-F041ACBF06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075" y="1252524"/>
            <a:ext cx="3952875" cy="3952875"/>
          </a:xfrm>
          <a:prstGeom prst="rect">
            <a:avLst/>
          </a:prstGeom>
        </p:spPr>
      </p:pic>
      <p:cxnSp>
        <p:nvCxnSpPr>
          <p:cNvPr id="10" name="Gerader Verbinder 23">
            <a:extLst>
              <a:ext uri="{FF2B5EF4-FFF2-40B4-BE49-F238E27FC236}">
                <a16:creationId xmlns:a16="http://schemas.microsoft.com/office/drawing/2014/main" id="{63FF3115-C0E6-8C38-D928-D9C2606C7CFE}"/>
              </a:ext>
            </a:extLst>
          </p:cNvPr>
          <p:cNvCxnSpPr>
            <a:cxnSpLocks/>
          </p:cNvCxnSpPr>
          <p:nvPr userDrawn="1"/>
        </p:nvCxnSpPr>
        <p:spPr>
          <a:xfrm>
            <a:off x="540000" y="3813832"/>
            <a:ext cx="352573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5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/Ende hellbl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597D53-EAB6-455C-9D15-5D56BA38B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947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597D53-EAB6-455C-9D15-5D56BA38B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r Verbinder 23">
            <a:extLst>
              <a:ext uri="{FF2B5EF4-FFF2-40B4-BE49-F238E27FC236}">
                <a16:creationId xmlns:a16="http://schemas.microsoft.com/office/drawing/2014/main" id="{3EBC8D8E-2638-0BCB-3AD6-4154F321AF21}"/>
              </a:ext>
            </a:extLst>
          </p:cNvPr>
          <p:cNvCxnSpPr>
            <a:cxnSpLocks/>
          </p:cNvCxnSpPr>
          <p:nvPr userDrawn="1"/>
        </p:nvCxnSpPr>
        <p:spPr>
          <a:xfrm>
            <a:off x="540000" y="3816000"/>
            <a:ext cx="352573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FDC2A90-63C4-4A8D-FEAE-186EF8F74B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263" y="-2920719"/>
            <a:ext cx="10363196" cy="103631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812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D06A6-8C35-CFA4-DAAB-A286DFF1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98" y="558000"/>
            <a:ext cx="11063993" cy="36227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77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weiß, 1-spaltig,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50EE9-0F1B-2447-0433-044607A2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FEF965-A13D-ED44-C888-695B00424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2000" y="6480000"/>
            <a:ext cx="8964000" cy="216000"/>
          </a:xfrm>
        </p:spPr>
        <p:txBody>
          <a:bodyPr/>
          <a:lstStyle/>
          <a:p>
            <a:r>
              <a:rPr lang="de-DE"/>
              <a:t>Hier steht die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E5D3E-C785-8B0D-C6E3-D200F8B02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554645"/>
            <a:ext cx="360000" cy="216000"/>
          </a:xfrm>
        </p:spPr>
        <p:txBody>
          <a:bodyPr/>
          <a:lstStyle>
            <a:lvl1pPr>
              <a:defRPr sz="1200">
                <a:solidFill>
                  <a:srgbClr val="282827"/>
                </a:solidFill>
              </a:defRPr>
            </a:lvl1pPr>
          </a:lstStyle>
          <a:p>
            <a:fld id="{7B18E5E6-6869-B54A-A8B7-1C266EEAF6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2B562C2-A45C-6144-CDC4-73755C6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11160000" cy="4444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32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6" name="Gerader Verbinder 3">
            <a:extLst>
              <a:ext uri="{FF2B5EF4-FFF2-40B4-BE49-F238E27FC236}">
                <a16:creationId xmlns:a16="http://schemas.microsoft.com/office/drawing/2014/main" id="{D8BE6516-50D4-77D1-9A2D-D860FF5FA05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438261"/>
            <a:ext cx="357486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5B62EEA-9BDD-0F03-5F99-F26307776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50" t="43863" r="36065" b="48359"/>
          <a:stretch/>
        </p:blipFill>
        <p:spPr>
          <a:xfrm>
            <a:off x="11052000" y="6480000"/>
            <a:ext cx="63843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weiß, 1-spaltig,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50EE9-0F1B-2447-0433-044607A2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FEF965-A13D-ED44-C888-695B00424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2000" y="6480000"/>
            <a:ext cx="8964000" cy="216000"/>
          </a:xfrm>
        </p:spPr>
        <p:txBody>
          <a:bodyPr/>
          <a:lstStyle/>
          <a:p>
            <a:r>
              <a:rPr lang="de-DE"/>
              <a:t>Hier steht die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E5D3E-C785-8B0D-C6E3-D200F8B02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00" y="6480000"/>
            <a:ext cx="360000" cy="216000"/>
          </a:xfrm>
        </p:spPr>
        <p:txBody>
          <a:bodyPr/>
          <a:lstStyle/>
          <a:p>
            <a:fld id="{7B18E5E6-6869-B54A-A8B7-1C266EEAF6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2B562C2-A45C-6144-CDC4-73755C6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11160000" cy="4444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6" name="Gerader Verbinder 3">
            <a:extLst>
              <a:ext uri="{FF2B5EF4-FFF2-40B4-BE49-F238E27FC236}">
                <a16:creationId xmlns:a16="http://schemas.microsoft.com/office/drawing/2014/main" id="{D8BE6516-50D4-77D1-9A2D-D860FF5FA05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438261"/>
            <a:ext cx="357486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5B62EEA-9BDD-0F03-5F99-F26307776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50" t="43863" r="36065" b="48359"/>
          <a:stretch/>
        </p:blipFill>
        <p:spPr>
          <a:xfrm>
            <a:off x="11052000" y="6480000"/>
            <a:ext cx="63843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weiß, Bild rechts,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50EE9-0F1B-2447-0433-044607A2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190950" cy="7223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FEF965-A13D-ED44-C888-695B00424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Hier steht die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E5D3E-C785-8B0D-C6E3-D200F8B02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2B562C2-A45C-6144-CDC4-73755C6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5190950" cy="4444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6" name="Gerader Verbinder 3">
            <a:extLst>
              <a:ext uri="{FF2B5EF4-FFF2-40B4-BE49-F238E27FC236}">
                <a16:creationId xmlns:a16="http://schemas.microsoft.com/office/drawing/2014/main" id="{D8BE6516-50D4-77D1-9A2D-D860FF5FA05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438261"/>
            <a:ext cx="357486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D8B95E8-43FF-26F7-BE8A-A9D49DDA5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50" t="43863" r="36065" b="48359"/>
          <a:stretch/>
        </p:blipFill>
        <p:spPr>
          <a:xfrm>
            <a:off x="11052000" y="6480000"/>
            <a:ext cx="63843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5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weiß, Bild rechts,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50EE9-0F1B-2447-0433-044607A2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190950" cy="7223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FEF965-A13D-ED44-C888-695B00424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Hier steht die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E5D3E-C785-8B0D-C6E3-D200F8B02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2B562C2-A45C-6144-CDC4-73755C6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5190950" cy="4444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6" name="Gerader Verbinder 3">
            <a:extLst>
              <a:ext uri="{FF2B5EF4-FFF2-40B4-BE49-F238E27FC236}">
                <a16:creationId xmlns:a16="http://schemas.microsoft.com/office/drawing/2014/main" id="{D8BE6516-50D4-77D1-9A2D-D860FF5FA05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438261"/>
            <a:ext cx="357486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D8B95E8-43FF-26F7-BE8A-A9D49DDA5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50" t="43863" r="36065" b="48359"/>
          <a:stretch/>
        </p:blipFill>
        <p:spPr>
          <a:xfrm>
            <a:off x="11052000" y="6480000"/>
            <a:ext cx="63843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0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weiß, Bild links,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50EE9-0F1B-2447-0433-044607A2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FEF965-A13D-ED44-C888-695B00424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Hier steht die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E5D3E-C785-8B0D-C6E3-D200F8B02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r Verbinder 3">
            <a:extLst>
              <a:ext uri="{FF2B5EF4-FFF2-40B4-BE49-F238E27FC236}">
                <a16:creationId xmlns:a16="http://schemas.microsoft.com/office/drawing/2014/main" id="{D8BE6516-50D4-77D1-9A2D-D860FF5FA05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438261"/>
            <a:ext cx="357486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D8B95E8-43FF-26F7-BE8A-A9D49DDA5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50" t="43863" r="36065" b="48359"/>
          <a:stretch/>
        </p:blipFill>
        <p:spPr>
          <a:xfrm>
            <a:off x="11052000" y="6480000"/>
            <a:ext cx="638438" cy="18000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5359740-DF76-D316-364B-E2723979278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0" y="1619999"/>
            <a:ext cx="5603999" cy="4444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9594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weiß, Bild links,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50EE9-0F1B-2447-0433-044607A2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FEF965-A13D-ED44-C888-695B00424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Hier steht die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E5D3E-C785-8B0D-C6E3-D200F8B02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r Verbinder 3">
            <a:extLst>
              <a:ext uri="{FF2B5EF4-FFF2-40B4-BE49-F238E27FC236}">
                <a16:creationId xmlns:a16="http://schemas.microsoft.com/office/drawing/2014/main" id="{D8BE6516-50D4-77D1-9A2D-D860FF5FA05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438261"/>
            <a:ext cx="357486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D8B95E8-43FF-26F7-BE8A-A9D49DDA5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50" t="43863" r="36065" b="48359"/>
          <a:stretch/>
        </p:blipFill>
        <p:spPr>
          <a:xfrm>
            <a:off x="11052000" y="6480000"/>
            <a:ext cx="638438" cy="18000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85D3AE0-7A05-16D1-01E0-48F4462AA6F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0" y="1619999"/>
            <a:ext cx="5603999" cy="4444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7653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, dunkel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F28254CF-8605-E1A3-198F-34C0A6A06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4" y="4969447"/>
            <a:ext cx="2695575" cy="1339701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597D53-EAB6-455C-9D15-5D56BA38B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947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597D53-EAB6-455C-9D15-5D56BA38B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6912A6C-CA3D-6CED-A5DA-04FF83AFC5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8296" y="-657785"/>
            <a:ext cx="5476875" cy="5476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6AF13C-D6AC-C0AF-F550-F041ACBF06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3075" y="1252524"/>
            <a:ext cx="3952875" cy="3952875"/>
          </a:xfrm>
          <a:prstGeom prst="rect">
            <a:avLst/>
          </a:prstGeom>
        </p:spPr>
      </p:pic>
      <p:cxnSp>
        <p:nvCxnSpPr>
          <p:cNvPr id="10" name="Gerader Verbinder 23">
            <a:extLst>
              <a:ext uri="{FF2B5EF4-FFF2-40B4-BE49-F238E27FC236}">
                <a16:creationId xmlns:a16="http://schemas.microsoft.com/office/drawing/2014/main" id="{63FF3115-C0E6-8C38-D928-D9C2606C7CFE}"/>
              </a:ext>
            </a:extLst>
          </p:cNvPr>
          <p:cNvCxnSpPr>
            <a:cxnSpLocks/>
          </p:cNvCxnSpPr>
          <p:nvPr userDrawn="1"/>
        </p:nvCxnSpPr>
        <p:spPr>
          <a:xfrm>
            <a:off x="540000" y="3813832"/>
            <a:ext cx="352573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91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ld,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732D993-2AB5-14A8-7713-E88488FDF5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4000" cy="6840000"/>
          </a:xfrm>
          <a:prstGeom prst="rect">
            <a:avLst/>
          </a:prstGeom>
        </p:spPr>
        <p:txBody>
          <a:bodyPr lIns="0"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B54F96AA-7E63-F1A5-2549-2A9D5FB9E647}"/>
              </a:ext>
            </a:extLst>
          </p:cNvPr>
          <p:cNvSpPr/>
          <p:nvPr userDrawn="1"/>
        </p:nvSpPr>
        <p:spPr>
          <a:xfrm>
            <a:off x="-1" y="539996"/>
            <a:ext cx="5930377" cy="5760002"/>
          </a:xfrm>
          <a:custGeom>
            <a:avLst/>
            <a:gdLst>
              <a:gd name="connsiteX0" fmla="*/ 1 w 5930377"/>
              <a:gd name="connsiteY0" fmla="*/ 0 h 5760002"/>
              <a:gd name="connsiteX1" fmla="*/ 5930377 w 5930377"/>
              <a:gd name="connsiteY1" fmla="*/ 0 h 5760002"/>
              <a:gd name="connsiteX2" fmla="*/ 5930377 w 5930377"/>
              <a:gd name="connsiteY2" fmla="*/ 4713887 h 5760002"/>
              <a:gd name="connsiteX3" fmla="*/ 5928665 w 5930377"/>
              <a:gd name="connsiteY3" fmla="*/ 4713887 h 5760002"/>
              <a:gd name="connsiteX4" fmla="*/ 5924800 w 5930377"/>
              <a:gd name="connsiteY4" fmla="*/ 4790426 h 5760002"/>
              <a:gd name="connsiteX5" fmla="*/ 4850376 w 5930377"/>
              <a:gd name="connsiteY5" fmla="*/ 5760002 h 5760002"/>
              <a:gd name="connsiteX6" fmla="*/ 4832357 w 5930377"/>
              <a:gd name="connsiteY6" fmla="*/ 5759149 h 5760002"/>
              <a:gd name="connsiteX7" fmla="*/ 4832357 w 5930377"/>
              <a:gd name="connsiteY7" fmla="*/ 5760002 h 5760002"/>
              <a:gd name="connsiteX8" fmla="*/ 0 w 5930377"/>
              <a:gd name="connsiteY8" fmla="*/ 5760002 h 5760002"/>
              <a:gd name="connsiteX9" fmla="*/ 0 w 5930377"/>
              <a:gd name="connsiteY9" fmla="*/ 2789584 h 5760002"/>
              <a:gd name="connsiteX10" fmla="*/ 1 w 5930377"/>
              <a:gd name="connsiteY10" fmla="*/ 2789584 h 57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0377" h="5760002">
                <a:moveTo>
                  <a:pt x="1" y="0"/>
                </a:moveTo>
                <a:lnTo>
                  <a:pt x="5930377" y="0"/>
                </a:lnTo>
                <a:lnTo>
                  <a:pt x="5930377" y="4713887"/>
                </a:lnTo>
                <a:lnTo>
                  <a:pt x="5928665" y="4713887"/>
                </a:lnTo>
                <a:lnTo>
                  <a:pt x="5924800" y="4790426"/>
                </a:lnTo>
                <a:cubicBezTo>
                  <a:pt x="5869494" y="5335023"/>
                  <a:pt x="5409565" y="5760002"/>
                  <a:pt x="4850376" y="5760002"/>
                </a:cubicBezTo>
                <a:lnTo>
                  <a:pt x="4832357" y="5759149"/>
                </a:lnTo>
                <a:lnTo>
                  <a:pt x="4832357" y="5760002"/>
                </a:lnTo>
                <a:lnTo>
                  <a:pt x="0" y="5760002"/>
                </a:lnTo>
                <a:lnTo>
                  <a:pt x="0" y="2789584"/>
                </a:lnTo>
                <a:lnTo>
                  <a:pt x="1" y="27895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649D78-CF1E-BA6D-3C8F-D041F2FA2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43" t="37504" r="18368" b="37306"/>
          <a:stretch/>
        </p:blipFill>
        <p:spPr>
          <a:xfrm>
            <a:off x="9463534" y="5253885"/>
            <a:ext cx="2164466" cy="861527"/>
          </a:xfrm>
          <a:prstGeom prst="rect">
            <a:avLst/>
          </a:prstGeom>
        </p:spPr>
      </p:pic>
      <p:cxnSp>
        <p:nvCxnSpPr>
          <p:cNvPr id="7" name="Gerader Verbinder 23">
            <a:extLst>
              <a:ext uri="{FF2B5EF4-FFF2-40B4-BE49-F238E27FC236}">
                <a16:creationId xmlns:a16="http://schemas.microsoft.com/office/drawing/2014/main" id="{276D7BD0-B9F1-A319-DE09-A9F0CCFCD62C}"/>
              </a:ext>
            </a:extLst>
          </p:cNvPr>
          <p:cNvCxnSpPr>
            <a:cxnSpLocks/>
          </p:cNvCxnSpPr>
          <p:nvPr userDrawn="1"/>
        </p:nvCxnSpPr>
        <p:spPr>
          <a:xfrm>
            <a:off x="540000" y="3813832"/>
            <a:ext cx="352573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7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ld,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732D993-2AB5-14A8-7713-E88488FDF5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4000" cy="6840000"/>
          </a:xfrm>
          <a:prstGeom prst="rect">
            <a:avLst/>
          </a:prstGeom>
        </p:spPr>
        <p:txBody>
          <a:bodyPr lIns="0"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B54F96AA-7E63-F1A5-2549-2A9D5FB9E647}"/>
              </a:ext>
            </a:extLst>
          </p:cNvPr>
          <p:cNvSpPr/>
          <p:nvPr userDrawn="1"/>
        </p:nvSpPr>
        <p:spPr>
          <a:xfrm>
            <a:off x="-1" y="539996"/>
            <a:ext cx="5930377" cy="5760002"/>
          </a:xfrm>
          <a:custGeom>
            <a:avLst/>
            <a:gdLst>
              <a:gd name="connsiteX0" fmla="*/ 1 w 5930377"/>
              <a:gd name="connsiteY0" fmla="*/ 0 h 5760002"/>
              <a:gd name="connsiteX1" fmla="*/ 5930377 w 5930377"/>
              <a:gd name="connsiteY1" fmla="*/ 0 h 5760002"/>
              <a:gd name="connsiteX2" fmla="*/ 5930377 w 5930377"/>
              <a:gd name="connsiteY2" fmla="*/ 4713887 h 5760002"/>
              <a:gd name="connsiteX3" fmla="*/ 5928665 w 5930377"/>
              <a:gd name="connsiteY3" fmla="*/ 4713887 h 5760002"/>
              <a:gd name="connsiteX4" fmla="*/ 5924800 w 5930377"/>
              <a:gd name="connsiteY4" fmla="*/ 4790426 h 5760002"/>
              <a:gd name="connsiteX5" fmla="*/ 4850376 w 5930377"/>
              <a:gd name="connsiteY5" fmla="*/ 5760002 h 5760002"/>
              <a:gd name="connsiteX6" fmla="*/ 4832357 w 5930377"/>
              <a:gd name="connsiteY6" fmla="*/ 5759149 h 5760002"/>
              <a:gd name="connsiteX7" fmla="*/ 4832357 w 5930377"/>
              <a:gd name="connsiteY7" fmla="*/ 5760002 h 5760002"/>
              <a:gd name="connsiteX8" fmla="*/ 0 w 5930377"/>
              <a:gd name="connsiteY8" fmla="*/ 5760002 h 5760002"/>
              <a:gd name="connsiteX9" fmla="*/ 0 w 5930377"/>
              <a:gd name="connsiteY9" fmla="*/ 2789584 h 5760002"/>
              <a:gd name="connsiteX10" fmla="*/ 1 w 5930377"/>
              <a:gd name="connsiteY10" fmla="*/ 2789584 h 57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0377" h="5760002">
                <a:moveTo>
                  <a:pt x="1" y="0"/>
                </a:moveTo>
                <a:lnTo>
                  <a:pt x="5930377" y="0"/>
                </a:lnTo>
                <a:lnTo>
                  <a:pt x="5930377" y="4713887"/>
                </a:lnTo>
                <a:lnTo>
                  <a:pt x="5928665" y="4713887"/>
                </a:lnTo>
                <a:lnTo>
                  <a:pt x="5924800" y="4790426"/>
                </a:lnTo>
                <a:cubicBezTo>
                  <a:pt x="5869494" y="5335023"/>
                  <a:pt x="5409565" y="5760002"/>
                  <a:pt x="4850376" y="5760002"/>
                </a:cubicBezTo>
                <a:lnTo>
                  <a:pt x="4832357" y="5759149"/>
                </a:lnTo>
                <a:lnTo>
                  <a:pt x="4832357" y="5760002"/>
                </a:lnTo>
                <a:lnTo>
                  <a:pt x="0" y="5760002"/>
                </a:lnTo>
                <a:lnTo>
                  <a:pt x="0" y="2789584"/>
                </a:lnTo>
                <a:lnTo>
                  <a:pt x="1" y="27895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649D78-CF1E-BA6D-3C8F-D041F2FA2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43" t="37504" r="18368" b="37306"/>
          <a:stretch/>
        </p:blipFill>
        <p:spPr>
          <a:xfrm>
            <a:off x="9463534" y="5253885"/>
            <a:ext cx="2164466" cy="861527"/>
          </a:xfrm>
          <a:prstGeom prst="rect">
            <a:avLst/>
          </a:prstGeom>
        </p:spPr>
      </p:pic>
      <p:cxnSp>
        <p:nvCxnSpPr>
          <p:cNvPr id="7" name="Gerader Verbinder 23">
            <a:extLst>
              <a:ext uri="{FF2B5EF4-FFF2-40B4-BE49-F238E27FC236}">
                <a16:creationId xmlns:a16="http://schemas.microsoft.com/office/drawing/2014/main" id="{276D7BD0-B9F1-A319-DE09-A9F0CCFCD62C}"/>
              </a:ext>
            </a:extLst>
          </p:cNvPr>
          <p:cNvCxnSpPr>
            <a:cxnSpLocks/>
          </p:cNvCxnSpPr>
          <p:nvPr userDrawn="1"/>
        </p:nvCxnSpPr>
        <p:spPr>
          <a:xfrm>
            <a:off x="540000" y="3813832"/>
            <a:ext cx="352573" cy="0"/>
          </a:xfrm>
          <a:prstGeom prst="line">
            <a:avLst/>
          </a:prstGeom>
          <a:ln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unkel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597D53-EAB6-455C-9D15-5D56BA38B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947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597D53-EAB6-455C-9D15-5D56BA38B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391071B0-CCBB-1BFE-BA11-E66D23CC4979}"/>
              </a:ext>
            </a:extLst>
          </p:cNvPr>
          <p:cNvSpPr txBox="1"/>
          <p:nvPr userDrawn="1"/>
        </p:nvSpPr>
        <p:spPr>
          <a:xfrm>
            <a:off x="541338" y="1649095"/>
            <a:ext cx="11086652" cy="4645271"/>
          </a:xfrm>
          <a:prstGeom prst="rect">
            <a:avLst/>
          </a:prstGeom>
          <a:noFill/>
        </p:spPr>
        <p:txBody>
          <a:bodyPr wrap="square" lIns="0" tIns="180000" rIns="180000" bIns="180000" rtlCol="0">
            <a:noAutofit/>
          </a:bodyPr>
          <a:lstStyle/>
          <a:p>
            <a:pPr marL="342900" indent="-342900">
              <a:lnSpc>
                <a:spcPct val="20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ADEB73-FE1B-997B-DF54-0577C23F5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0000"/>
            <a:ext cx="11160000" cy="7223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br>
              <a:rPr lang="de-DE" dirty="0"/>
            </a:br>
            <a:r>
              <a:rPr lang="de-DE" dirty="0"/>
              <a:t>Agenda</a:t>
            </a:r>
          </a:p>
        </p:txBody>
      </p:sp>
      <p:cxnSp>
        <p:nvCxnSpPr>
          <p:cNvPr id="9" name="Gerader Verbinder 3">
            <a:extLst>
              <a:ext uri="{FF2B5EF4-FFF2-40B4-BE49-F238E27FC236}">
                <a16:creationId xmlns:a16="http://schemas.microsoft.com/office/drawing/2014/main" id="{4D407824-7ED7-539F-719A-36E2175AA0C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438261"/>
            <a:ext cx="357486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91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hellbl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597D53-EAB6-455C-9D15-5D56BA38B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947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597D53-EAB6-455C-9D15-5D56BA38B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391071B0-CCBB-1BFE-BA11-E66D23CC4979}"/>
              </a:ext>
            </a:extLst>
          </p:cNvPr>
          <p:cNvSpPr txBox="1"/>
          <p:nvPr userDrawn="1"/>
        </p:nvSpPr>
        <p:spPr>
          <a:xfrm>
            <a:off x="541338" y="1649095"/>
            <a:ext cx="11086652" cy="4645271"/>
          </a:xfrm>
          <a:prstGeom prst="rect">
            <a:avLst/>
          </a:prstGeom>
          <a:noFill/>
        </p:spPr>
        <p:txBody>
          <a:bodyPr wrap="square" lIns="0" tIns="180000" rIns="180000" bIns="180000" rtlCol="0">
            <a:noAutofit/>
          </a:bodyPr>
          <a:lstStyle/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Lorem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ipsum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dolor</a:t>
            </a:r>
            <a:r>
              <a:rPr lang="da-DK" sz="1800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sit </a:t>
            </a:r>
            <a:r>
              <a:rPr lang="da-DK" sz="1800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amet</a:t>
            </a:r>
            <a:endParaRPr lang="da-DK" sz="1800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ADEB73-FE1B-997B-DF54-0577C23F5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0000"/>
            <a:ext cx="11160000" cy="7223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br>
              <a:rPr lang="de-DE" dirty="0"/>
            </a:br>
            <a:r>
              <a:rPr lang="de-DE" dirty="0"/>
              <a:t>Agenda</a:t>
            </a:r>
          </a:p>
        </p:txBody>
      </p:sp>
      <p:cxnSp>
        <p:nvCxnSpPr>
          <p:cNvPr id="9" name="Gerader Verbinder 3">
            <a:extLst>
              <a:ext uri="{FF2B5EF4-FFF2-40B4-BE49-F238E27FC236}">
                <a16:creationId xmlns:a16="http://schemas.microsoft.com/office/drawing/2014/main" id="{4D407824-7ED7-539F-719A-36E2175AA0CC}"/>
              </a:ext>
            </a:extLst>
          </p:cNvPr>
          <p:cNvCxnSpPr>
            <a:cxnSpLocks/>
          </p:cNvCxnSpPr>
          <p:nvPr userDrawn="1"/>
        </p:nvCxnSpPr>
        <p:spPr>
          <a:xfrm>
            <a:off x="540000" y="1438261"/>
            <a:ext cx="357486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5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dunkel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597D53-EAB6-455C-9D15-5D56BA38B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947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597D53-EAB6-455C-9D15-5D56BA38B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560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hellbl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597D53-EAB6-455C-9D15-5D56BA38B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947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597D53-EAB6-455C-9D15-5D56BA38B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210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/Ende dunkel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D597D53-EAB6-455C-9D15-5D56BA38B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947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D597D53-EAB6-455C-9D15-5D56BA38B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E7B3E59-C8C9-1793-EB19-74DCE9E057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800" y="-2919600"/>
            <a:ext cx="10364400" cy="10364400"/>
          </a:xfrm>
          <a:prstGeom prst="rect">
            <a:avLst/>
          </a:prstGeom>
          <a:ln>
            <a:noFill/>
          </a:ln>
        </p:spPr>
      </p:pic>
      <p:cxnSp>
        <p:nvCxnSpPr>
          <p:cNvPr id="4" name="Gerader Verbinder 23">
            <a:extLst>
              <a:ext uri="{FF2B5EF4-FFF2-40B4-BE49-F238E27FC236}">
                <a16:creationId xmlns:a16="http://schemas.microsoft.com/office/drawing/2014/main" id="{3EBC8D8E-2638-0BCB-3AD6-4154F321AF21}"/>
              </a:ext>
            </a:extLst>
          </p:cNvPr>
          <p:cNvCxnSpPr>
            <a:cxnSpLocks/>
          </p:cNvCxnSpPr>
          <p:nvPr userDrawn="1"/>
        </p:nvCxnSpPr>
        <p:spPr>
          <a:xfrm>
            <a:off x="540000" y="3816000"/>
            <a:ext cx="352573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63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95D3C21-9961-5443-B584-731387FFD7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03037782"/>
              </p:ext>
            </p:extLst>
          </p:nvPr>
        </p:nvGraphicFramePr>
        <p:xfrm>
          <a:off x="1589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7772400" imgH="10058400" progId="TCLayout.ActiveDocument.1">
                  <p:embed/>
                </p:oleObj>
              </mc:Choice>
              <mc:Fallback>
                <p:oleObj name="think-cell Folie" r:id="rId1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95D3C21-9961-5443-B584-731387FFD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2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2" r:id="rId3"/>
    <p:sldLayoutId id="2147483704" r:id="rId4"/>
    <p:sldLayoutId id="2147483705" r:id="rId5"/>
    <p:sldLayoutId id="2147483708" r:id="rId6"/>
    <p:sldLayoutId id="2147483706" r:id="rId7"/>
    <p:sldLayoutId id="2147483709" r:id="rId8"/>
    <p:sldLayoutId id="2147483707" r:id="rId9"/>
    <p:sldLayoutId id="2147483710" r:id="rId10"/>
    <p:sldLayoutId id="2147483698" r:id="rId11"/>
  </p:sldLayoutIdLst>
  <p:hf hdr="0" ftr="0" dt="0"/>
  <p:txStyles>
    <p:titleStyle>
      <a:lvl1pPr algn="l" defTabSz="914415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1pPr>
    </p:titleStyle>
    <p:bodyStyle>
      <a:lvl1pPr marL="228603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6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1pPr>
      <a:lvl2pPr marL="685811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4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2pPr>
      <a:lvl3pPr marL="1143018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4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3pPr>
      <a:lvl4pPr marL="1600225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1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4pPr>
      <a:lvl5pPr marL="2057433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1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5pPr>
      <a:lvl6pPr marL="2514640" indent="-228603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6" indent="-228603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4" indent="-228603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1" indent="-228603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95D3C21-9961-5443-B584-731387FFD7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03037782"/>
              </p:ext>
            </p:extLst>
          </p:nvPr>
        </p:nvGraphicFramePr>
        <p:xfrm>
          <a:off x="1589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7772400" imgH="10058400" progId="TCLayout.ActiveDocument.1">
                  <p:embed/>
                </p:oleObj>
              </mc:Choice>
              <mc:Fallback>
                <p:oleObj name="think-cell Folie" r:id="rId9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95D3C21-9961-5443-B584-731387FFD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F9E06C-0861-F341-912F-4218B4533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620000"/>
            <a:ext cx="11160000" cy="4444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platzhalter 11">
            <a:extLst>
              <a:ext uri="{FF2B5EF4-FFF2-40B4-BE49-F238E27FC236}">
                <a16:creationId xmlns:a16="http://schemas.microsoft.com/office/drawing/2014/main" id="{B9F2F187-1954-F8D6-CBE6-D163D5C5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57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Titel, </a:t>
            </a:r>
            <a:r>
              <a:rPr lang="en-DE" dirty="0"/>
              <a:t>40</a:t>
            </a:r>
            <a:r>
              <a:rPr lang="de-DE" dirty="0" err="1"/>
              <a:t>pt</a:t>
            </a:r>
            <a:r>
              <a:rPr lang="de-DE" dirty="0"/>
              <a:t>, 1- oder 2-zeilig </a:t>
            </a:r>
          </a:p>
        </p:txBody>
      </p:sp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5BCB707B-724B-66AA-6842-B7D13356D2A4}"/>
              </a:ext>
            </a:extLst>
          </p:cNvPr>
          <p:cNvSpPr/>
          <p:nvPr userDrawn="1"/>
        </p:nvSpPr>
        <p:spPr>
          <a:xfrm rot="5400000">
            <a:off x="-664894" y="810299"/>
            <a:ext cx="493854" cy="493854"/>
          </a:xfrm>
          <a:prstGeom prst="roundRect">
            <a:avLst/>
          </a:prstGeom>
          <a:solidFill>
            <a:srgbClr val="28282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4" name="Rechteck: abgerundete Ecken 10">
            <a:extLst>
              <a:ext uri="{FF2B5EF4-FFF2-40B4-BE49-F238E27FC236}">
                <a16:creationId xmlns:a16="http://schemas.microsoft.com/office/drawing/2014/main" id="{725858DF-B561-A996-A8F4-506CA1EDBA44}"/>
              </a:ext>
            </a:extLst>
          </p:cNvPr>
          <p:cNvSpPr/>
          <p:nvPr userDrawn="1"/>
        </p:nvSpPr>
        <p:spPr>
          <a:xfrm rot="5400000">
            <a:off x="-664894" y="1395383"/>
            <a:ext cx="493854" cy="493854"/>
          </a:xfrm>
          <a:prstGeom prst="roundRect">
            <a:avLst/>
          </a:prstGeom>
          <a:solidFill>
            <a:srgbClr val="042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5" name="Rechteck: abgerundete Ecken 11">
            <a:extLst>
              <a:ext uri="{FF2B5EF4-FFF2-40B4-BE49-F238E27FC236}">
                <a16:creationId xmlns:a16="http://schemas.microsoft.com/office/drawing/2014/main" id="{77FDEC6D-0DCF-954E-318D-5D2933E6994C}"/>
              </a:ext>
            </a:extLst>
          </p:cNvPr>
          <p:cNvSpPr/>
          <p:nvPr userDrawn="1"/>
        </p:nvSpPr>
        <p:spPr>
          <a:xfrm rot="5400000">
            <a:off x="-664894" y="1990946"/>
            <a:ext cx="493854" cy="493854"/>
          </a:xfrm>
          <a:prstGeom prst="roundRect">
            <a:avLst/>
          </a:prstGeom>
          <a:solidFill>
            <a:srgbClr val="6A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6" name="Rechteck: abgerundete Ecken 12">
            <a:extLst>
              <a:ext uri="{FF2B5EF4-FFF2-40B4-BE49-F238E27FC236}">
                <a16:creationId xmlns:a16="http://schemas.microsoft.com/office/drawing/2014/main" id="{D1F9F3EB-4EF5-375C-EED9-F3895A174A90}"/>
              </a:ext>
            </a:extLst>
          </p:cNvPr>
          <p:cNvSpPr/>
          <p:nvPr userDrawn="1"/>
        </p:nvSpPr>
        <p:spPr>
          <a:xfrm rot="5400000">
            <a:off x="-664894" y="2586509"/>
            <a:ext cx="493854" cy="493854"/>
          </a:xfrm>
          <a:prstGeom prst="roundRect">
            <a:avLst/>
          </a:prstGeom>
          <a:solidFill>
            <a:srgbClr val="E21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7" name="Rechteck: abgerundete Ecken 13">
            <a:extLst>
              <a:ext uri="{FF2B5EF4-FFF2-40B4-BE49-F238E27FC236}">
                <a16:creationId xmlns:a16="http://schemas.microsoft.com/office/drawing/2014/main" id="{2B32428D-271B-5842-A64A-1B21219103B8}"/>
              </a:ext>
            </a:extLst>
          </p:cNvPr>
          <p:cNvSpPr/>
          <p:nvPr userDrawn="1"/>
        </p:nvSpPr>
        <p:spPr>
          <a:xfrm rot="5400000">
            <a:off x="-664894" y="3182072"/>
            <a:ext cx="493854" cy="493854"/>
          </a:xfrm>
          <a:prstGeom prst="roundRect">
            <a:avLst/>
          </a:prstGeom>
          <a:solidFill>
            <a:srgbClr val="FF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9" name="Rechteck: abgerundete Ecken 14">
            <a:extLst>
              <a:ext uri="{FF2B5EF4-FFF2-40B4-BE49-F238E27FC236}">
                <a16:creationId xmlns:a16="http://schemas.microsoft.com/office/drawing/2014/main" id="{98275B63-A4E7-DFDF-AB0C-6BEB1BEAE59E}"/>
              </a:ext>
            </a:extLst>
          </p:cNvPr>
          <p:cNvSpPr/>
          <p:nvPr userDrawn="1"/>
        </p:nvSpPr>
        <p:spPr>
          <a:xfrm rot="5400000">
            <a:off x="-664894" y="3777635"/>
            <a:ext cx="493854" cy="493854"/>
          </a:xfrm>
          <a:prstGeom prst="roundRect">
            <a:avLst/>
          </a:prstGeom>
          <a:solidFill>
            <a:srgbClr val="4B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10" name="Rechteck: abgerundete Ecken 15">
            <a:extLst>
              <a:ext uri="{FF2B5EF4-FFF2-40B4-BE49-F238E27FC236}">
                <a16:creationId xmlns:a16="http://schemas.microsoft.com/office/drawing/2014/main" id="{F634432C-CCD0-4F4C-EA3E-59589E35B992}"/>
              </a:ext>
            </a:extLst>
          </p:cNvPr>
          <p:cNvSpPr/>
          <p:nvPr userDrawn="1"/>
        </p:nvSpPr>
        <p:spPr>
          <a:xfrm rot="5400000">
            <a:off x="-664894" y="4373198"/>
            <a:ext cx="493854" cy="493854"/>
          </a:xfrm>
          <a:prstGeom prst="roundRect">
            <a:avLst/>
          </a:prstGeom>
          <a:solidFill>
            <a:srgbClr val="D13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11" name="Rechteck: abgerundete Ecken 16">
            <a:extLst>
              <a:ext uri="{FF2B5EF4-FFF2-40B4-BE49-F238E27FC236}">
                <a16:creationId xmlns:a16="http://schemas.microsoft.com/office/drawing/2014/main" id="{8EA78016-B8C0-8EEB-9E36-E5AFC72B7093}"/>
              </a:ext>
            </a:extLst>
          </p:cNvPr>
          <p:cNvSpPr/>
          <p:nvPr userDrawn="1"/>
        </p:nvSpPr>
        <p:spPr>
          <a:xfrm rot="5400000">
            <a:off x="-664894" y="4968761"/>
            <a:ext cx="493854" cy="493854"/>
          </a:xfrm>
          <a:prstGeom prst="roundRect">
            <a:avLst/>
          </a:prstGeom>
          <a:solidFill>
            <a:srgbClr val="00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13" name="Rechteck: abgerundete Ecken 17">
            <a:extLst>
              <a:ext uri="{FF2B5EF4-FFF2-40B4-BE49-F238E27FC236}">
                <a16:creationId xmlns:a16="http://schemas.microsoft.com/office/drawing/2014/main" id="{89C4DD8C-AA98-B767-376A-19F65C24F7BC}"/>
              </a:ext>
            </a:extLst>
          </p:cNvPr>
          <p:cNvSpPr/>
          <p:nvPr userDrawn="1"/>
        </p:nvSpPr>
        <p:spPr>
          <a:xfrm rot="5400000">
            <a:off x="-664894" y="5564326"/>
            <a:ext cx="493854" cy="493854"/>
          </a:xfrm>
          <a:prstGeom prst="roundRect">
            <a:avLst/>
          </a:prstGeom>
          <a:solidFill>
            <a:srgbClr val="25D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15" name="Rechteck: abgerundete Ecken 8">
            <a:extLst>
              <a:ext uri="{FF2B5EF4-FFF2-40B4-BE49-F238E27FC236}">
                <a16:creationId xmlns:a16="http://schemas.microsoft.com/office/drawing/2014/main" id="{4C8FCB76-18CF-2BDF-8DE3-E4AEF12F6FB0}"/>
              </a:ext>
            </a:extLst>
          </p:cNvPr>
          <p:cNvSpPr/>
          <p:nvPr userDrawn="1"/>
        </p:nvSpPr>
        <p:spPr>
          <a:xfrm rot="5400000">
            <a:off x="-657559" y="184645"/>
            <a:ext cx="493854" cy="49385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err="1">
              <a:solidFill>
                <a:schemeClr val="tx1"/>
              </a:solidFill>
            </a:endParaRP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3FD183A0-A3B9-E72A-DFF6-EBDF3B64A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2000" y="6480000"/>
            <a:ext cx="8964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0" i="0">
                <a:solidFill>
                  <a:srgbClr val="282827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de-DE"/>
              <a:t>Hier steht die Fußzeile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83D0020F-D23F-0C44-9C67-FA8F740E8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80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 i="0">
                <a:solidFill>
                  <a:srgbClr val="282827"/>
                </a:solidFill>
                <a:latin typeface="Red Hat Text SemiBold" panose="02010303040201060303" pitchFamily="2" charset="0"/>
                <a:ea typeface="Red Hat Text SemiBold" panose="02010303040201060303" pitchFamily="2" charset="0"/>
                <a:cs typeface="Red Hat Text SemiBold" panose="02010303040201060303" pitchFamily="2" charset="0"/>
              </a:defRPr>
            </a:lvl1pPr>
          </a:lstStyle>
          <a:p>
            <a:fld id="{7B18E5E6-6869-B54A-A8B7-1C266EEAF6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70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53" r:id="rId4"/>
    <p:sldLayoutId id="2147483654" r:id="rId5"/>
    <p:sldLayoutId id="2147483656" r:id="rId6"/>
  </p:sldLayoutIdLst>
  <p:hf hdr="0" ftr="0" dt="0"/>
  <p:txStyles>
    <p:titleStyle>
      <a:lvl1pPr algn="l" defTabSz="914415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1pPr>
    </p:titleStyle>
    <p:bodyStyle>
      <a:lvl1pPr marL="228603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6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1pPr>
      <a:lvl2pPr marL="685811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4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2pPr>
      <a:lvl3pPr marL="1143018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4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3pPr>
      <a:lvl4pPr marL="1600225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1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4pPr>
      <a:lvl5pPr marL="2057433" indent="-228603" algn="l" defTabSz="914415" rtl="0" eaLnBrk="1" latinLnBrk="0" hangingPunct="1">
        <a:lnSpc>
          <a:spcPct val="110000"/>
        </a:lnSpc>
        <a:spcBef>
          <a:spcPts val="1000"/>
        </a:spcBef>
        <a:buFont typeface="Systemschrift Normal"/>
        <a:buChar char="&gt;"/>
        <a:defRPr sz="1100" b="0" i="0" kern="1200">
          <a:solidFill>
            <a:srgbClr val="28282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  <a:sym typeface="Montserrat" panose="00000500000000000000" pitchFamily="2" charset="0"/>
        </a:defRPr>
      </a:lvl5pPr>
      <a:lvl6pPr marL="2514640" indent="-228603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6" indent="-228603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4" indent="-228603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1" indent="-228603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2CDB986-B796-4062-9371-66970A8817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9" imgH="429" progId="TCLayout.ActiveDocument.1">
                  <p:embed/>
                </p:oleObj>
              </mc:Choice>
              <mc:Fallback>
                <p:oleObj name="think-cell Folie" r:id="rId3" imgW="429" imgH="42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2CDB986-B796-4062-9371-66970A8817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22F3A644-D335-736A-95E7-151C6D92F5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000" y="3240000"/>
            <a:ext cx="5464175" cy="304800"/>
          </a:xfrm>
          <a:prstGeom prst="rect">
            <a:avLst/>
          </a:prstGeom>
          <a:noFill/>
        </p:spPr>
        <p:txBody>
          <a:bodyPr vert="horz" lIns="0" anchor="b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SecureView</a:t>
            </a:r>
            <a:r>
              <a:rPr lang="en-US" sz="3200" b="1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 </a:t>
            </a:r>
            <a:br>
              <a:rPr lang="en-US" sz="2600" b="1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</a:br>
            <a:r>
              <a:rPr lang="en-US" sz="2400" b="1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Visualizing Defense against Transient Execution Side Channels</a:t>
            </a:r>
            <a:endParaRPr lang="de-DE" sz="2600" b="1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C95E96E-148E-4FFA-73CB-2BD13AEAE899}"/>
              </a:ext>
            </a:extLst>
          </p:cNvPr>
          <p:cNvSpPr txBox="1">
            <a:spLocks/>
          </p:cNvSpPr>
          <p:nvPr/>
        </p:nvSpPr>
        <p:spPr>
          <a:xfrm>
            <a:off x="539999" y="3996067"/>
            <a:ext cx="7948018" cy="44671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228603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cap="all" baseline="0" dirty="0" smtClean="0">
                <a:solidFill>
                  <a:srgbClr val="319AD1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1pPr>
            <a:lvl2pPr marL="685811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762346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2pPr>
            <a:lvl3pPr marL="1143018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762346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3pPr>
            <a:lvl4pPr marL="1600225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762346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4pPr>
            <a:lvl5pPr marL="2057433" indent="-228603" algn="l" defTabSz="914415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kern="1200" dirty="0">
                <a:solidFill>
                  <a:srgbClr val="762346"/>
                </a:solidFill>
                <a:latin typeface="+mn-lt"/>
                <a:ea typeface="+mn-ea"/>
                <a:cs typeface="+mn-cs"/>
                <a:sym typeface="Montserrat" panose="00000500000000000000" pitchFamily="2" charset="0"/>
              </a:defRPr>
            </a:lvl5pPr>
            <a:lvl6pPr marL="2514640" indent="-228603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6" indent="-228603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4" indent="-228603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1" indent="-228603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gem5 Workshop 2025, Tokyo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22-06-2025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600" cap="none" dirty="0">
              <a:solidFill>
                <a:srgbClr val="FFFFFF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cap="none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Philipp Schmitz, Tobias Jauch, Alex Wezel, Mohammad R. </a:t>
            </a:r>
            <a:r>
              <a:rPr lang="de-DE" sz="2000" cap="none" dirty="0" err="1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Fadiheh</a:t>
            </a:r>
            <a:r>
              <a:rPr lang="de-DE" sz="2000" cap="none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, Thore Tiemann, Jonah Heller, Thomas Eisenbarth, Dominik Stoffel, Wolfgang Kunz</a:t>
            </a:r>
          </a:p>
        </p:txBody>
      </p:sp>
      <p:cxnSp>
        <p:nvCxnSpPr>
          <p:cNvPr id="10" name="Gerader Verbinder 23">
            <a:extLst>
              <a:ext uri="{FF2B5EF4-FFF2-40B4-BE49-F238E27FC236}">
                <a16:creationId xmlns:a16="http://schemas.microsoft.com/office/drawing/2014/main" id="{3E2960E3-1167-F92D-9F2B-3DBDF42FD52A}"/>
              </a:ext>
            </a:extLst>
          </p:cNvPr>
          <p:cNvCxnSpPr>
            <a:cxnSpLocks/>
          </p:cNvCxnSpPr>
          <p:nvPr/>
        </p:nvCxnSpPr>
        <p:spPr>
          <a:xfrm>
            <a:off x="540000" y="3813832"/>
            <a:ext cx="352573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4B96D054-1A04-0E2F-B68A-96E4780C683C}"/>
              </a:ext>
            </a:extLst>
          </p:cNvPr>
          <p:cNvSpPr txBox="1"/>
          <p:nvPr/>
        </p:nvSpPr>
        <p:spPr>
          <a:xfrm>
            <a:off x="-484094" y="344245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500" cap="none" dirty="0" err="1"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2C51E-508E-BAB5-919C-AF0FF0876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AF95D-FDE8-F020-988F-FF579B8D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o3PipeView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F74B1F-8EE4-0330-1C65-4FE7DBFCC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BBDDD1-EF60-890E-2BA9-29D95114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8" y="1620000"/>
            <a:ext cx="11302045" cy="44447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Timepoints for </a:t>
            </a:r>
            <a:r>
              <a:rPr lang="en-US" sz="3000" b="1" dirty="0">
                <a:solidFill>
                  <a:schemeClr val="tx2"/>
                </a:solidFill>
              </a:rPr>
              <a:t>f</a:t>
            </a:r>
            <a:r>
              <a:rPr lang="en-US" sz="3000" dirty="0"/>
              <a:t>etch, </a:t>
            </a:r>
            <a:r>
              <a:rPr lang="en-US" sz="3000" b="1" dirty="0">
                <a:solidFill>
                  <a:schemeClr val="accent6"/>
                </a:solidFill>
              </a:rPr>
              <a:t>d</a:t>
            </a:r>
            <a:r>
              <a:rPr lang="en-US" sz="3000" dirty="0"/>
              <a:t>ecode, re</a:t>
            </a:r>
            <a:r>
              <a:rPr lang="en-US" sz="3000" b="1" dirty="0">
                <a:solidFill>
                  <a:schemeClr val="accent4"/>
                </a:solidFill>
              </a:rPr>
              <a:t>n</a:t>
            </a:r>
            <a:r>
              <a:rPr lang="en-US" sz="3000" dirty="0"/>
              <a:t>ame, dis</a:t>
            </a:r>
            <a:r>
              <a:rPr lang="en-US" sz="3000" b="1" dirty="0">
                <a:solidFill>
                  <a:schemeClr val="accent2"/>
                </a:solidFill>
              </a:rPr>
              <a:t>p</a:t>
            </a:r>
            <a:r>
              <a:rPr lang="en-US" sz="3000" dirty="0"/>
              <a:t>atch, </a:t>
            </a:r>
            <a:r>
              <a:rPr lang="en-US" sz="3000" b="1" dirty="0">
                <a:solidFill>
                  <a:schemeClr val="accent5"/>
                </a:solidFill>
              </a:rPr>
              <a:t>i</a:t>
            </a:r>
            <a:r>
              <a:rPr lang="en-US" sz="3000" dirty="0"/>
              <a:t>ssue, </a:t>
            </a:r>
            <a:r>
              <a:rPr lang="en-US" sz="3000" b="1" dirty="0">
                <a:solidFill>
                  <a:schemeClr val="bg2"/>
                </a:solidFill>
              </a:rPr>
              <a:t>c</a:t>
            </a:r>
            <a:r>
              <a:rPr lang="en-US" sz="3000" dirty="0"/>
              <a:t>omplete, </a:t>
            </a:r>
            <a:r>
              <a:rPr lang="en-US" sz="3000" b="1" dirty="0">
                <a:solidFill>
                  <a:schemeClr val="tx2"/>
                </a:solidFill>
              </a:rPr>
              <a:t>r</a:t>
            </a:r>
            <a:r>
              <a:rPr lang="en-US" sz="3000" dirty="0"/>
              <a:t>etire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PC, macro-operation, sequence number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73C9B2-B355-515E-FD2E-DD55B8359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8" y="3666069"/>
            <a:ext cx="11747023" cy="12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4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2FF4D-78B1-FB58-2133-C4CCA477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11B69-307E-E282-F817-F5356A66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 err="1"/>
              <a:t>SecureView</a:t>
            </a:r>
            <a:endParaRPr lang="en-US" sz="36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FE659A-0798-5CF0-DFEA-A64E9CCFA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7E9551-EBB3-9153-78E4-46D3DDC3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8" y="1620000"/>
            <a:ext cx="11302045" cy="44447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Goal: gain insight </a:t>
            </a:r>
            <a:r>
              <a:rPr lang="en-US" sz="3000" b="1" dirty="0">
                <a:solidFill>
                  <a:schemeClr val="tx2"/>
                </a:solidFill>
              </a:rPr>
              <a:t>how</a:t>
            </a:r>
            <a:r>
              <a:rPr lang="en-US" sz="3000" dirty="0"/>
              <a:t> mitigations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Debugging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Augment the gem5 pipeline viewer with TES-related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Which instructions potentially open a </a:t>
            </a:r>
            <a:r>
              <a:rPr lang="en-US" sz="3000" b="1" dirty="0">
                <a:solidFill>
                  <a:schemeClr val="tx2"/>
                </a:solidFill>
              </a:rPr>
              <a:t>transient window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Which instructions are </a:t>
            </a:r>
            <a:r>
              <a:rPr lang="en-US" sz="3000" b="1" dirty="0">
                <a:solidFill>
                  <a:schemeClr val="tx2"/>
                </a:solidFill>
              </a:rPr>
              <a:t>blocked</a:t>
            </a:r>
            <a:r>
              <a:rPr lang="en-US" sz="3000" dirty="0"/>
              <a:t> by the mitigations</a:t>
            </a:r>
          </a:p>
        </p:txBody>
      </p:sp>
    </p:spTree>
    <p:extLst>
      <p:ext uri="{BB962C8B-B14F-4D97-AF65-F5344CB8AC3E}">
        <p14:creationId xmlns:p14="http://schemas.microsoft.com/office/powerpoint/2010/main" val="189658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FFA41-249F-69E6-388D-DB15EAC6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01676"/>
          </a:xfrm>
        </p:spPr>
        <p:txBody>
          <a:bodyPr/>
          <a:lstStyle/>
          <a:p>
            <a:r>
              <a:rPr lang="en-US" sz="3600" dirty="0"/>
              <a:t>Speculation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E0DE2D-887A-08BB-6164-1BA59B7B6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73456F-95F3-7D49-330A-A6C6BC6C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What can cause instructions to be under speculation?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Control-Flow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Exceptions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Memory Dependencies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Memory Ordering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428F55-A13B-9283-82BC-86EFB538F893}"/>
              </a:ext>
            </a:extLst>
          </p:cNvPr>
          <p:cNvSpPr txBox="1"/>
          <p:nvPr/>
        </p:nvSpPr>
        <p:spPr>
          <a:xfrm>
            <a:off x="320799" y="5101808"/>
            <a:ext cx="11550401" cy="669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000" b="1" cap="none" dirty="0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Wingdings" panose="05000000000000000000" pitchFamily="2" charset="2"/>
              </a:rPr>
              <a:t> </a:t>
            </a:r>
            <a:r>
              <a:rPr lang="de-DE" sz="3000" b="1" cap="none" dirty="0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Common </a:t>
            </a:r>
            <a:r>
              <a:rPr lang="de-DE" sz="3000" b="1" cap="none" dirty="0" err="1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property</a:t>
            </a:r>
            <a:r>
              <a:rPr lang="de-DE" sz="3000" b="1" cap="none" dirty="0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b="1" cap="none" dirty="0" err="1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used</a:t>
            </a:r>
            <a:r>
              <a:rPr lang="de-DE" sz="3000" b="1" cap="none" dirty="0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b="1" cap="none" dirty="0" err="1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by</a:t>
            </a:r>
            <a:r>
              <a:rPr lang="de-DE" sz="3000" b="1" cap="none" dirty="0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b="1" cap="none" dirty="0" err="1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almost</a:t>
            </a:r>
            <a:r>
              <a:rPr lang="de-DE" sz="3000" b="1" cap="none" dirty="0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all </a:t>
            </a:r>
            <a:r>
              <a:rPr lang="de-DE" sz="3000" b="1" cap="none" dirty="0" err="1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hardware</a:t>
            </a:r>
            <a:r>
              <a:rPr lang="de-DE" sz="3000" b="1" cap="none" dirty="0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b="1" cap="none" dirty="0" err="1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mitigations</a:t>
            </a:r>
            <a:endParaRPr lang="de-DE" sz="3000" b="1" cap="none" dirty="0">
              <a:solidFill>
                <a:schemeClr val="tx2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CE722-345D-B753-A6A9-10858D31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0BCBB-43C2-CFBA-9E48-DDC9BFF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01676"/>
          </a:xfrm>
        </p:spPr>
        <p:txBody>
          <a:bodyPr/>
          <a:lstStyle/>
          <a:p>
            <a:r>
              <a:rPr lang="en-US" sz="3600" dirty="0"/>
              <a:t>Speculation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EADDE9-F48F-A7CF-8E20-31BD86C6C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68F68E-E588-B7FD-8755-AEA82ECC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Speculative Shadows [</a:t>
            </a:r>
            <a:r>
              <a:rPr lang="en-US" sz="3000" dirty="0" err="1"/>
              <a:t>Sakalis</a:t>
            </a:r>
            <a:r>
              <a:rPr lang="en-US" sz="3000" dirty="0"/>
              <a:t> et al.]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Unresolved speculation “casts a shadow” on younger instructions in the ROB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Mark instructions as </a:t>
            </a:r>
            <a:r>
              <a:rPr lang="en-US" sz="3000" b="1" dirty="0">
                <a:solidFill>
                  <a:schemeClr val="accent4"/>
                </a:solidFill>
              </a:rPr>
              <a:t>shadow-casting </a:t>
            </a:r>
            <a:r>
              <a:rPr lang="en-US" sz="3000" dirty="0"/>
              <a:t>upon insertion</a:t>
            </a:r>
            <a:endParaRPr lang="en-US" sz="3000" b="1" dirty="0">
              <a:solidFill>
                <a:schemeClr val="accent4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Regularly check shadow-casting instructions and </a:t>
            </a:r>
            <a:r>
              <a:rPr lang="en-US" sz="3000" b="1" dirty="0">
                <a:solidFill>
                  <a:schemeClr val="bg2"/>
                </a:solidFill>
              </a:rPr>
              <a:t>resolve shadows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FD1AF6-C2A7-34BC-66C0-B58AADE7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66" y="5180226"/>
            <a:ext cx="9870068" cy="3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B57BA-302A-3278-5EA5-F8EFC1C2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6A7AA-B063-D781-36C4-AC08D97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 err="1"/>
              <a:t>SecureView</a:t>
            </a:r>
            <a:endParaRPr lang="en-US" sz="36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EBA6C3-256F-380B-9346-CD3E2177C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BC7491-BDF5-760A-5048-97A0214EF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8" y="1620000"/>
            <a:ext cx="11302045" cy="44447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Create an additional line for security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The example snippet shows a </a:t>
            </a:r>
            <a:r>
              <a:rPr lang="en-US" sz="3000" b="1" dirty="0">
                <a:solidFill>
                  <a:schemeClr val="accent4"/>
                </a:solidFill>
              </a:rPr>
              <a:t>C</a:t>
            </a:r>
            <a:r>
              <a:rPr lang="en-US" sz="3000" dirty="0"/>
              <a:t>asting instruction and when it is </a:t>
            </a:r>
            <a:r>
              <a:rPr lang="en-US" sz="3000" b="1" dirty="0">
                <a:solidFill>
                  <a:schemeClr val="bg2"/>
                </a:solidFill>
              </a:rPr>
              <a:t>R</a:t>
            </a:r>
            <a:r>
              <a:rPr lang="en-US" sz="3000" dirty="0"/>
              <a:t>esolved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Visualize when succeeding instructions are considered </a:t>
            </a:r>
            <a:r>
              <a:rPr lang="en-US" sz="3000" b="1" dirty="0">
                <a:solidFill>
                  <a:schemeClr val="accent4"/>
                </a:solidFill>
              </a:rPr>
              <a:t>unsecure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848437-AEAE-17B0-1BE9-D8267D45987D}"/>
              </a:ext>
            </a:extLst>
          </p:cNvPr>
          <p:cNvGrpSpPr/>
          <p:nvPr/>
        </p:nvGrpSpPr>
        <p:grpSpPr>
          <a:xfrm>
            <a:off x="-2213700" y="3429000"/>
            <a:ext cx="12715356" cy="926975"/>
            <a:chOff x="-2264500" y="4311023"/>
            <a:chExt cx="12715356" cy="92697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AD7C526-B527-77A9-1274-73D862373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41" r="86540"/>
            <a:stretch/>
          </p:blipFill>
          <p:spPr>
            <a:xfrm>
              <a:off x="-2264500" y="4311023"/>
              <a:ext cx="7559156" cy="92697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039A7D6-A5D8-1C7D-BE3E-273A38AD6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0" r="31104"/>
            <a:stretch/>
          </p:blipFill>
          <p:spPr>
            <a:xfrm>
              <a:off x="5294656" y="4311023"/>
              <a:ext cx="5156200" cy="926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9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C0EA7-EA27-9AE6-0883-75A2A8A5A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BB730-1614-430F-61EB-B2DD7228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Mitigations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E542FE-1284-BD6F-BCDC-A3A5D37A87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13F485C-C41A-8824-1EE6-A5257030115B}"/>
              </a:ext>
            </a:extLst>
          </p:cNvPr>
          <p:cNvSpPr/>
          <p:nvPr/>
        </p:nvSpPr>
        <p:spPr>
          <a:xfrm>
            <a:off x="539998" y="1803042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Eager Delay [</a:t>
            </a:r>
            <a:r>
              <a:rPr lang="en-US" sz="2800" dirty="0" err="1">
                <a:solidFill>
                  <a:srgbClr val="FFFFFF"/>
                </a:solidFill>
                <a:latin typeface="Red Hat Text" panose="02010303040201060303"/>
              </a:rPr>
              <a:t>Sakalis</a:t>
            </a:r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et al.]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D8C6B1F-96B3-9C92-CBF3-57B04919BA75}"/>
              </a:ext>
            </a:extLst>
          </p:cNvPr>
          <p:cNvSpPr/>
          <p:nvPr/>
        </p:nvSpPr>
        <p:spPr>
          <a:xfrm>
            <a:off x="539998" y="2957214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Speculative Taint Tracking (STT) [Yu et al.]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631D8D3-5F12-4A61-A32F-48D77C48DEFF}"/>
              </a:ext>
            </a:extLst>
          </p:cNvPr>
          <p:cNvSpPr/>
          <p:nvPr/>
        </p:nvSpPr>
        <p:spPr>
          <a:xfrm>
            <a:off x="539998" y="4111386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Okapi [Schmitz et al.]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7C28D45-BA0F-27CA-B4EE-0E25D64E5F32}"/>
              </a:ext>
            </a:extLst>
          </p:cNvPr>
          <p:cNvSpPr/>
          <p:nvPr/>
        </p:nvSpPr>
        <p:spPr>
          <a:xfrm>
            <a:off x="1061156" y="7134108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Delay </a:t>
            </a:r>
            <a:r>
              <a:rPr lang="en-US" sz="2800" b="1" dirty="0">
                <a:solidFill>
                  <a:schemeClr val="accent6"/>
                </a:solidFill>
                <a:latin typeface="Red Hat Text" panose="02010303040201060303"/>
              </a:rPr>
              <a:t>all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speculative load (</a:t>
            </a:r>
            <a:r>
              <a:rPr lang="en-US" sz="2800" b="1" dirty="0">
                <a:solidFill>
                  <a:schemeClr val="accent6"/>
                </a:solidFill>
                <a:latin typeface="Red Hat Text" panose="02010303040201060303"/>
              </a:rPr>
              <a:t>access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) instructions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</p:spTree>
    <p:extLst>
      <p:ext uri="{BB962C8B-B14F-4D97-AF65-F5344CB8AC3E}">
        <p14:creationId xmlns:p14="http://schemas.microsoft.com/office/powerpoint/2010/main" val="28797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3ACD3-00E0-7CA0-3462-7FDD4647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A63B1-601E-7A33-6D7E-75808F96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Mitigations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E0341F-775E-217D-F8B5-5FFCFB453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43A1195-52A5-7D8B-5430-8DE2D537601A}"/>
              </a:ext>
            </a:extLst>
          </p:cNvPr>
          <p:cNvSpPr/>
          <p:nvPr/>
        </p:nvSpPr>
        <p:spPr>
          <a:xfrm>
            <a:off x="539998" y="1803042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Eager Delay [</a:t>
            </a:r>
            <a:r>
              <a:rPr lang="en-US" sz="2800" dirty="0" err="1">
                <a:solidFill>
                  <a:srgbClr val="FFFFFF"/>
                </a:solidFill>
                <a:latin typeface="Red Hat Text" panose="02010303040201060303"/>
              </a:rPr>
              <a:t>Sakalis</a:t>
            </a:r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et al.]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63AC741-5171-5B93-B772-5B2991961EC0}"/>
              </a:ext>
            </a:extLst>
          </p:cNvPr>
          <p:cNvSpPr/>
          <p:nvPr/>
        </p:nvSpPr>
        <p:spPr>
          <a:xfrm>
            <a:off x="1061156" y="2957214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Delay </a:t>
            </a:r>
            <a:r>
              <a:rPr lang="en-US" sz="2800" b="1" dirty="0">
                <a:solidFill>
                  <a:schemeClr val="accent6"/>
                </a:solidFill>
                <a:latin typeface="Red Hat Text" panose="02010303040201060303"/>
              </a:rPr>
              <a:t>all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speculative load (</a:t>
            </a:r>
            <a:r>
              <a:rPr lang="en-US" sz="2800" b="1" dirty="0">
                <a:solidFill>
                  <a:schemeClr val="accent6"/>
                </a:solidFill>
                <a:latin typeface="Red Hat Text" panose="02010303040201060303"/>
              </a:rPr>
              <a:t>access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) instructions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</p:spTree>
    <p:extLst>
      <p:ext uri="{BB962C8B-B14F-4D97-AF65-F5344CB8AC3E}">
        <p14:creationId xmlns:p14="http://schemas.microsoft.com/office/powerpoint/2010/main" val="338985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FFA41-249F-69E6-388D-DB15EAC6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57397"/>
          </a:xfrm>
        </p:spPr>
        <p:txBody>
          <a:bodyPr/>
          <a:lstStyle/>
          <a:p>
            <a:r>
              <a:rPr lang="en-US" dirty="0"/>
              <a:t>Eager Delay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E0DE2D-887A-08BB-6164-1BA59B7B6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8E8292D-2DBD-2204-B3B4-626AB3EA3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11160000" cy="49346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Mark loads as unsecure upon insertion in the ROB if there is an older shadowing instruction and unmark them when all older shadows are resolved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2060"/>
                </a:solidFill>
              </a:rPr>
              <a:t>B</a:t>
            </a:r>
            <a:r>
              <a:rPr lang="en-US" sz="3000" dirty="0"/>
              <a:t>lock loads immediately before going to the TLB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4"/>
                </a:solidFill>
              </a:rPr>
              <a:t>R</a:t>
            </a:r>
            <a:r>
              <a:rPr lang="en-US" sz="3000" dirty="0"/>
              <a:t>eschedule blocked loads that are no longer shadowed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98C0D3E-93A1-3073-2681-3FA78AFFE054}"/>
              </a:ext>
            </a:extLst>
          </p:cNvPr>
          <p:cNvGrpSpPr>
            <a:grpSpLocks noChangeAspect="1"/>
          </p:cNvGrpSpPr>
          <p:nvPr/>
        </p:nvGrpSpPr>
        <p:grpSpPr>
          <a:xfrm>
            <a:off x="2480213" y="4564752"/>
            <a:ext cx="7279572" cy="1484382"/>
            <a:chOff x="1200150" y="4713218"/>
            <a:chExt cx="3409950" cy="69532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ED16C79-8C9E-AB69-EE24-9C6453B53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798"/>
            <a:stretch/>
          </p:blipFill>
          <p:spPr>
            <a:xfrm>
              <a:off x="1200150" y="4713218"/>
              <a:ext cx="1390650" cy="69532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44E31CA-CAB8-BBDB-120B-6E6BA54D5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0" r="29507"/>
            <a:stretch/>
          </p:blipFill>
          <p:spPr>
            <a:xfrm>
              <a:off x="2590800" y="4713218"/>
              <a:ext cx="201930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19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BF0B-E277-FC5C-5500-F7D3BEDB7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29600-5DAF-C3BE-3B15-E090EC00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Mitigations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D29165-4C97-9BFB-5C8A-2A4C0C30BB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881795A-A724-5DD5-ACC4-A3EA385F0327}"/>
              </a:ext>
            </a:extLst>
          </p:cNvPr>
          <p:cNvSpPr/>
          <p:nvPr/>
        </p:nvSpPr>
        <p:spPr>
          <a:xfrm>
            <a:off x="539998" y="1803042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Eager Delay [</a:t>
            </a:r>
            <a:r>
              <a:rPr lang="en-US" sz="2800" dirty="0" err="1">
                <a:solidFill>
                  <a:srgbClr val="FFFFFF"/>
                </a:solidFill>
                <a:latin typeface="Red Hat Text" panose="02010303040201060303"/>
              </a:rPr>
              <a:t>Sakalis</a:t>
            </a:r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et al.]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85FEF28-64ED-F8A4-3D8E-368F28256137}"/>
              </a:ext>
            </a:extLst>
          </p:cNvPr>
          <p:cNvSpPr/>
          <p:nvPr/>
        </p:nvSpPr>
        <p:spPr>
          <a:xfrm>
            <a:off x="539998" y="2957214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Speculative Taint Tracking (STT) [Yu et al.]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6077E40-F909-0D1C-A5EA-CBD532D37717}"/>
              </a:ext>
            </a:extLst>
          </p:cNvPr>
          <p:cNvSpPr/>
          <p:nvPr/>
        </p:nvSpPr>
        <p:spPr>
          <a:xfrm>
            <a:off x="539998" y="4111386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Okapi [Schmitz et al.]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B59460A-C715-45E3-0DE9-F3E1573AF795}"/>
              </a:ext>
            </a:extLst>
          </p:cNvPr>
          <p:cNvSpPr/>
          <p:nvPr/>
        </p:nvSpPr>
        <p:spPr>
          <a:xfrm>
            <a:off x="1061156" y="7134108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Delay </a:t>
            </a:r>
            <a:r>
              <a:rPr lang="en-US" sz="2800" b="1" dirty="0">
                <a:solidFill>
                  <a:schemeClr val="accent6"/>
                </a:solidFill>
                <a:latin typeface="Red Hat Text" panose="02010303040201060303"/>
              </a:rPr>
              <a:t>all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speculative load (</a:t>
            </a:r>
            <a:r>
              <a:rPr lang="en-US" sz="2800" b="1" dirty="0">
                <a:solidFill>
                  <a:schemeClr val="accent6"/>
                </a:solidFill>
                <a:latin typeface="Red Hat Text" panose="02010303040201060303"/>
              </a:rPr>
              <a:t>access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) instructions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CE6A471-F2AF-29AE-DF56-CA5427CFCDA2}"/>
              </a:ext>
            </a:extLst>
          </p:cNvPr>
          <p:cNvSpPr/>
          <p:nvPr/>
        </p:nvSpPr>
        <p:spPr>
          <a:xfrm>
            <a:off x="1061155" y="7475473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Speculative </a:t>
            </a:r>
            <a:r>
              <a:rPr lang="en-US" sz="2800" b="1" dirty="0">
                <a:solidFill>
                  <a:srgbClr val="FFC000"/>
                </a:solidFill>
                <a:latin typeface="Red Hat Text" panose="02010303040201060303"/>
              </a:rPr>
              <a:t>access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instructions initiate a </a:t>
            </a:r>
            <a:r>
              <a:rPr lang="en-US" sz="2800" b="1" dirty="0">
                <a:solidFill>
                  <a:schemeClr val="tx1"/>
                </a:solidFill>
                <a:latin typeface="Red Hat Text" panose="02010303040201060303"/>
              </a:rPr>
              <a:t>taint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bit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</p:spTree>
    <p:extLst>
      <p:ext uri="{BB962C8B-B14F-4D97-AF65-F5344CB8AC3E}">
        <p14:creationId xmlns:p14="http://schemas.microsoft.com/office/powerpoint/2010/main" val="10955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A1EAA-F652-BBCD-F979-92278E159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6645D-FA08-C0A0-BDCC-37655D63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Mitigations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2F43212-3D29-03F9-D17E-F21467CB1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6B5709F-FEA2-A6B9-BA72-DD495882A0F6}"/>
              </a:ext>
            </a:extLst>
          </p:cNvPr>
          <p:cNvSpPr/>
          <p:nvPr/>
        </p:nvSpPr>
        <p:spPr>
          <a:xfrm>
            <a:off x="539998" y="1803042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Speculative Taint Tracking (STT) [Yu et al.]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6576016-BAD8-C9A3-313E-59A8F89A135C}"/>
              </a:ext>
            </a:extLst>
          </p:cNvPr>
          <p:cNvSpPr/>
          <p:nvPr/>
        </p:nvSpPr>
        <p:spPr>
          <a:xfrm>
            <a:off x="1061156" y="2957214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Speculative </a:t>
            </a:r>
            <a:r>
              <a:rPr lang="en-US" sz="2800" b="1" dirty="0">
                <a:solidFill>
                  <a:srgbClr val="FFC000"/>
                </a:solidFill>
                <a:latin typeface="Red Hat Text" panose="02010303040201060303"/>
              </a:rPr>
              <a:t>access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instructions initiate a </a:t>
            </a:r>
            <a:r>
              <a:rPr lang="en-US" sz="2800" b="1" dirty="0">
                <a:solidFill>
                  <a:schemeClr val="tx1"/>
                </a:solidFill>
                <a:latin typeface="Red Hat Text" panose="02010303040201060303"/>
              </a:rPr>
              <a:t>taint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bit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655FEC8-B23D-4344-1939-D0BCB59CE3BB}"/>
              </a:ext>
            </a:extLst>
          </p:cNvPr>
          <p:cNvSpPr/>
          <p:nvPr/>
        </p:nvSpPr>
        <p:spPr>
          <a:xfrm>
            <a:off x="1061155" y="4111386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Speculative tainted </a:t>
            </a:r>
            <a:r>
              <a:rPr lang="en-US" sz="2800" b="1" dirty="0">
                <a:solidFill>
                  <a:schemeClr val="accent5"/>
                </a:solidFill>
                <a:latin typeface="Red Hat Text" panose="02010303040201060303"/>
              </a:rPr>
              <a:t>transmit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instructions are blocked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B98FDD5-F09A-597C-D8EE-FFA2B3037AA8}"/>
              </a:ext>
            </a:extLst>
          </p:cNvPr>
          <p:cNvSpPr/>
          <p:nvPr/>
        </p:nvSpPr>
        <p:spPr>
          <a:xfrm>
            <a:off x="1061155" y="5166897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Resolve taints when the youngest root of taint is non-speculative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</p:spTree>
    <p:extLst>
      <p:ext uri="{BB962C8B-B14F-4D97-AF65-F5344CB8AC3E}">
        <p14:creationId xmlns:p14="http://schemas.microsoft.com/office/powerpoint/2010/main" val="1140658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F1160F1-9864-22E4-3555-48C4B401B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99" y="179175"/>
            <a:ext cx="4059946" cy="37892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626959F-3FCE-3445-D048-0FB3901B4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3" y="3652161"/>
            <a:ext cx="6270334" cy="302666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C4D021C-5E1C-B6EA-C3A4-F23F4EEDD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29" y="358403"/>
            <a:ext cx="6909831" cy="244738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D313691-743B-AF54-8C56-4A64CC583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368" y="2936549"/>
            <a:ext cx="5208715" cy="35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0A1B-27EE-46AB-8BFB-9A1AE7B0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32CBB-5E76-D2B7-EC83-C2BE96F9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57397"/>
          </a:xfrm>
        </p:spPr>
        <p:txBody>
          <a:bodyPr/>
          <a:lstStyle/>
          <a:p>
            <a:r>
              <a:rPr lang="en-US" dirty="0"/>
              <a:t>STT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69FA2C5-EF2C-F1E5-03AE-08998AF03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6F7D83-A558-90FE-D7DF-067BB384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11160000" cy="49346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Mark initialized </a:t>
            </a:r>
            <a:r>
              <a:rPr lang="en-US" sz="3000" b="1" dirty="0">
                <a:solidFill>
                  <a:schemeClr val="accent6"/>
                </a:solidFill>
              </a:rPr>
              <a:t>T</a:t>
            </a:r>
            <a:r>
              <a:rPr lang="en-US" sz="3000" dirty="0"/>
              <a:t>aints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2060"/>
                </a:solidFill>
              </a:rPr>
              <a:t>B</a:t>
            </a:r>
            <a:r>
              <a:rPr lang="en-US" sz="3000" dirty="0"/>
              <a:t>lock tainted transmitters and display the </a:t>
            </a:r>
            <a:r>
              <a:rPr lang="en-US" sz="3000" b="1" dirty="0" err="1">
                <a:solidFill>
                  <a:schemeClr val="accent6"/>
                </a:solidFill>
              </a:rPr>
              <a:t>YRoT</a:t>
            </a:r>
            <a:r>
              <a:rPr lang="en-US" sz="3000" b="1" dirty="0">
                <a:solidFill>
                  <a:schemeClr val="accent6"/>
                </a:solidFill>
              </a:rPr>
              <a:t> </a:t>
            </a:r>
            <a:r>
              <a:rPr lang="en-US" sz="3000" dirty="0"/>
              <a:t>sequence number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pic>
        <p:nvPicPr>
          <p:cNvPr id="11" name="Grafik 10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16C56936-859E-159F-A9B6-D664E4FF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0" t="22492" r="93" b="32680"/>
          <a:stretch>
            <a:fillRect/>
          </a:stretch>
        </p:blipFill>
        <p:spPr>
          <a:xfrm>
            <a:off x="335627" y="3827998"/>
            <a:ext cx="11520745" cy="1410002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0768ECA-3E12-1502-1CDC-CA03FD1DC11A}"/>
              </a:ext>
            </a:extLst>
          </p:cNvPr>
          <p:cNvSpPr/>
          <p:nvPr/>
        </p:nvSpPr>
        <p:spPr>
          <a:xfrm>
            <a:off x="7687731" y="4753332"/>
            <a:ext cx="587024" cy="3725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3255A23-B52C-5D4E-D2AB-BED0AAC055EA}"/>
              </a:ext>
            </a:extLst>
          </p:cNvPr>
          <p:cNvSpPr/>
          <p:nvPr/>
        </p:nvSpPr>
        <p:spPr>
          <a:xfrm>
            <a:off x="7016040" y="4205817"/>
            <a:ext cx="587024" cy="3725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A402709-1260-4BE9-E4A3-1279BD160E00}"/>
              </a:ext>
            </a:extLst>
          </p:cNvPr>
          <p:cNvSpPr/>
          <p:nvPr/>
        </p:nvSpPr>
        <p:spPr>
          <a:xfrm>
            <a:off x="8077200" y="4194529"/>
            <a:ext cx="587024" cy="3725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F547212-565B-82F4-D034-01A3D20DABD8}"/>
              </a:ext>
            </a:extLst>
          </p:cNvPr>
          <p:cNvSpPr/>
          <p:nvPr/>
        </p:nvSpPr>
        <p:spPr>
          <a:xfrm>
            <a:off x="6778973" y="3731689"/>
            <a:ext cx="587024" cy="3725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0021-BBB8-E908-40F0-D75A73286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33EDF-2F73-84F1-971A-CAACBD2B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Mitigations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FF1B58-666A-F77D-0A68-36303FCDB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1B091FC-022D-F861-07E2-C2E83D002926}"/>
              </a:ext>
            </a:extLst>
          </p:cNvPr>
          <p:cNvSpPr/>
          <p:nvPr/>
        </p:nvSpPr>
        <p:spPr>
          <a:xfrm>
            <a:off x="539998" y="1803042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Eager Delay [</a:t>
            </a:r>
            <a:r>
              <a:rPr lang="en-US" sz="2800" dirty="0" err="1">
                <a:solidFill>
                  <a:srgbClr val="FFFFFF"/>
                </a:solidFill>
                <a:latin typeface="Red Hat Text" panose="02010303040201060303"/>
              </a:rPr>
              <a:t>Sakalis</a:t>
            </a:r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et al.]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7E3E94C-219D-E57A-B8AA-81F1CF39A25C}"/>
              </a:ext>
            </a:extLst>
          </p:cNvPr>
          <p:cNvSpPr/>
          <p:nvPr/>
        </p:nvSpPr>
        <p:spPr>
          <a:xfrm>
            <a:off x="539998" y="2957214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Speculative Taint Tracking (STT) [Yu et al.]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0E8CCD8-DD3F-F815-7AE0-C2B6995B4352}"/>
              </a:ext>
            </a:extLst>
          </p:cNvPr>
          <p:cNvSpPr/>
          <p:nvPr/>
        </p:nvSpPr>
        <p:spPr>
          <a:xfrm>
            <a:off x="539998" y="4111386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Okapi [Schmitz et al.]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F2AF1375-0B00-FA41-605E-76FFCD7A5C84}"/>
              </a:ext>
            </a:extLst>
          </p:cNvPr>
          <p:cNvSpPr/>
          <p:nvPr/>
        </p:nvSpPr>
        <p:spPr>
          <a:xfrm>
            <a:off x="1061156" y="7134108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Delay </a:t>
            </a:r>
            <a:r>
              <a:rPr lang="en-US" sz="2800" b="1" dirty="0">
                <a:solidFill>
                  <a:schemeClr val="accent6"/>
                </a:solidFill>
                <a:latin typeface="Red Hat Text" panose="02010303040201060303"/>
              </a:rPr>
              <a:t>all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speculative load (</a:t>
            </a:r>
            <a:r>
              <a:rPr lang="en-US" sz="2800" b="1" dirty="0">
                <a:solidFill>
                  <a:schemeClr val="accent6"/>
                </a:solidFill>
                <a:latin typeface="Red Hat Text" panose="02010303040201060303"/>
              </a:rPr>
              <a:t>access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) instructions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6EB30E3-B226-A30F-75A6-D8B2586A0F0D}"/>
              </a:ext>
            </a:extLst>
          </p:cNvPr>
          <p:cNvSpPr/>
          <p:nvPr/>
        </p:nvSpPr>
        <p:spPr>
          <a:xfrm>
            <a:off x="1061155" y="7475473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Loading from a data page enables a safe access bit (SAB)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DD76C29-925B-AD8F-13BA-88CA5A275BC4}"/>
              </a:ext>
            </a:extLst>
          </p:cNvPr>
          <p:cNvSpPr/>
          <p:nvPr/>
        </p:nvSpPr>
        <p:spPr>
          <a:xfrm>
            <a:off x="1061156" y="8850017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Speculative </a:t>
            </a:r>
            <a:r>
              <a:rPr lang="en-US" sz="2800" b="1" dirty="0">
                <a:solidFill>
                  <a:srgbClr val="FFC000"/>
                </a:solidFill>
                <a:latin typeface="Red Hat Text" panose="02010303040201060303"/>
              </a:rPr>
              <a:t>access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instructions initiate a </a:t>
            </a:r>
            <a:r>
              <a:rPr lang="en-US" sz="2800" b="1" dirty="0">
                <a:solidFill>
                  <a:schemeClr val="tx1"/>
                </a:solidFill>
                <a:latin typeface="Red Hat Text" panose="02010303040201060303"/>
              </a:rPr>
              <a:t>taint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bit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72573508-6FFC-F236-EB9A-B59B18DC9784}"/>
              </a:ext>
            </a:extLst>
          </p:cNvPr>
          <p:cNvSpPr/>
          <p:nvPr/>
        </p:nvSpPr>
        <p:spPr>
          <a:xfrm>
            <a:off x="1061155" y="10004189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Speculative tainted </a:t>
            </a:r>
            <a:r>
              <a:rPr lang="en-US" sz="2800" b="1" dirty="0">
                <a:solidFill>
                  <a:schemeClr val="accent5"/>
                </a:solidFill>
                <a:latin typeface="Red Hat Text" panose="02010303040201060303"/>
              </a:rPr>
              <a:t>transmit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 instructions are blocked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92DBFAB-7896-7033-D781-6E14A4C2674D}"/>
              </a:ext>
            </a:extLst>
          </p:cNvPr>
          <p:cNvSpPr/>
          <p:nvPr/>
        </p:nvSpPr>
        <p:spPr>
          <a:xfrm>
            <a:off x="1061155" y="11059700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Resolve taints when the youngest root of taint is non-speculative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</p:spTree>
    <p:extLst>
      <p:ext uri="{BB962C8B-B14F-4D97-AF65-F5344CB8AC3E}">
        <p14:creationId xmlns:p14="http://schemas.microsoft.com/office/powerpoint/2010/main" val="26794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5660-D1E1-66DA-6F17-F26AA6550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41BBC-4942-B9EB-AE07-1B005375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Mitigations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BE9CFD-E58C-AF62-1BC8-2324C0D81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C208CE5-2E57-61C4-CB34-073F333DBD6D}"/>
              </a:ext>
            </a:extLst>
          </p:cNvPr>
          <p:cNvSpPr/>
          <p:nvPr/>
        </p:nvSpPr>
        <p:spPr>
          <a:xfrm>
            <a:off x="539998" y="1803042"/>
            <a:ext cx="11159999" cy="7856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Okapi [Schmitz et al.]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7484AE0-37C7-CABB-178B-A5671A0B4B2F}"/>
              </a:ext>
            </a:extLst>
          </p:cNvPr>
          <p:cNvSpPr/>
          <p:nvPr/>
        </p:nvSpPr>
        <p:spPr>
          <a:xfrm>
            <a:off x="1061156" y="2957214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Loading from a data page enables a safe access bit (SAB)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DAD98AD-E9FD-8B24-067B-E701CA155BD5}"/>
              </a:ext>
            </a:extLst>
          </p:cNvPr>
          <p:cNvSpPr/>
          <p:nvPr/>
        </p:nvSpPr>
        <p:spPr>
          <a:xfrm>
            <a:off x="1061155" y="4111386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Speculative loads targeting pages with a set SAB are permitted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40704D6-5068-BB52-D429-7BE57D49D3FC}"/>
              </a:ext>
            </a:extLst>
          </p:cNvPr>
          <p:cNvSpPr/>
          <p:nvPr/>
        </p:nvSpPr>
        <p:spPr>
          <a:xfrm>
            <a:off x="1061155" y="5166897"/>
            <a:ext cx="10638841" cy="785612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Red Hat Text" panose="02010303040201060303"/>
              </a:rPr>
              <a:t>   </a:t>
            </a:r>
            <a:r>
              <a:rPr lang="en-US" sz="2800" dirty="0">
                <a:solidFill>
                  <a:srgbClr val="282827"/>
                </a:solidFill>
                <a:latin typeface="Red Hat Text" panose="02010303040201060303"/>
              </a:rPr>
              <a:t>Speculative loads without SAB are blocked</a:t>
            </a:r>
            <a:endParaRPr lang="en-US" sz="2800" dirty="0">
              <a:solidFill>
                <a:srgbClr val="FFFFFF"/>
              </a:solidFill>
              <a:latin typeface="Red Hat Text" panose="02010303040201060303"/>
            </a:endParaRPr>
          </a:p>
        </p:txBody>
      </p:sp>
    </p:spTree>
    <p:extLst>
      <p:ext uri="{BB962C8B-B14F-4D97-AF65-F5344CB8AC3E}">
        <p14:creationId xmlns:p14="http://schemas.microsoft.com/office/powerpoint/2010/main" val="1575780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749F-A05E-A186-C5C4-F2C86051E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099FB-9266-D685-5B98-7208E7A1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57397"/>
          </a:xfrm>
        </p:spPr>
        <p:txBody>
          <a:bodyPr/>
          <a:lstStyle/>
          <a:p>
            <a:r>
              <a:rPr lang="en-US" dirty="0"/>
              <a:t>Thwarting an example Attack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D55B05-5F4E-3169-6F5F-8C368C71C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ADBA9CE-37C9-3897-1FB6-E4A797663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7" r="7628"/>
          <a:stretch>
            <a:fillRect/>
          </a:stretch>
        </p:blipFill>
        <p:spPr>
          <a:xfrm>
            <a:off x="826953" y="2747436"/>
            <a:ext cx="10538094" cy="1879270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A9DE96A-E66E-E954-58CF-2DB20AF6F55D}"/>
              </a:ext>
            </a:extLst>
          </p:cNvPr>
          <p:cNvSpPr/>
          <p:nvPr/>
        </p:nvSpPr>
        <p:spPr>
          <a:xfrm>
            <a:off x="1303862" y="3912311"/>
            <a:ext cx="587024" cy="37253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6A7AE-7D62-E8A9-2AF0-E5095604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4DCC2-9C90-9175-F21B-7DB539CD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57397"/>
          </a:xfrm>
        </p:spPr>
        <p:txBody>
          <a:bodyPr/>
          <a:lstStyle/>
          <a:p>
            <a:r>
              <a:rPr lang="en-US" dirty="0"/>
              <a:t>Thwarting an example Attack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B2E691-4606-36EA-EB3F-C3C587938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24</a:t>
            </a:fld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BF15C29-32C5-B0A0-BBE4-B354179DCE39}"/>
              </a:ext>
            </a:extLst>
          </p:cNvPr>
          <p:cNvGrpSpPr>
            <a:grpSpLocks noChangeAspect="1"/>
          </p:cNvGrpSpPr>
          <p:nvPr/>
        </p:nvGrpSpPr>
        <p:grpSpPr>
          <a:xfrm>
            <a:off x="360233" y="2824333"/>
            <a:ext cx="11516141" cy="1363844"/>
            <a:chOff x="1140177" y="5181841"/>
            <a:chExt cx="8705155" cy="103094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25F5582-7ED7-5AC8-A85C-4689968D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52"/>
            <a:stretch>
              <a:fillRect/>
            </a:stretch>
          </p:blipFill>
          <p:spPr>
            <a:xfrm>
              <a:off x="1140177" y="5181842"/>
              <a:ext cx="3431823" cy="1030941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939E005-38CF-34FA-9E02-9701A23F5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40"/>
            <a:stretch>
              <a:fillRect/>
            </a:stretch>
          </p:blipFill>
          <p:spPr>
            <a:xfrm>
              <a:off x="4888089" y="5181841"/>
              <a:ext cx="4957243" cy="103094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5F55F7B-50CD-1E7D-CA33-9BDC3B570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7" r="53530"/>
            <a:stretch>
              <a:fillRect/>
            </a:stretch>
          </p:blipFill>
          <p:spPr>
            <a:xfrm>
              <a:off x="4572000" y="5181841"/>
              <a:ext cx="316089" cy="1030941"/>
            </a:xfrm>
            <a:prstGeom prst="rect">
              <a:avLst/>
            </a:prstGeom>
          </p:spPr>
        </p:pic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AE60BB43-5D6C-E785-479F-D4A02715EBF3}"/>
              </a:ext>
            </a:extLst>
          </p:cNvPr>
          <p:cNvSpPr/>
          <p:nvPr/>
        </p:nvSpPr>
        <p:spPr>
          <a:xfrm>
            <a:off x="719999" y="3668889"/>
            <a:ext cx="589511" cy="5192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68771-A00E-9E63-13A7-73A2CDA82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089FA-730E-1027-20D6-A8B3A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57397"/>
          </a:xfrm>
        </p:spPr>
        <p:txBody>
          <a:bodyPr/>
          <a:lstStyle/>
          <a:p>
            <a:r>
              <a:rPr lang="en-US" dirty="0"/>
              <a:t>Conclusion &amp; Future Work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E49ECD-E3DC-9B90-E8EF-B6C9D881E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56E81F0-3FC8-67F3-4FF9-23CE27835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11160000" cy="49346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2"/>
                </a:solidFill>
              </a:rPr>
              <a:t>Simple tool </a:t>
            </a:r>
            <a:r>
              <a:rPr lang="en-US" sz="3000" dirty="0"/>
              <a:t>for visualizing core aspects of a mitigation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Helps analyzing the </a:t>
            </a:r>
            <a:r>
              <a:rPr lang="en-US" sz="3000" b="1" dirty="0">
                <a:solidFill>
                  <a:schemeClr val="tx2"/>
                </a:solidFill>
              </a:rPr>
              <a:t>details</a:t>
            </a:r>
            <a:r>
              <a:rPr lang="en-US" sz="3000" dirty="0"/>
              <a:t> of an attack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Display more detail for the intermediate tainting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Find a new way to visualize the TLB or memory interface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41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1F93B-29E9-F2EB-751E-727EAC88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8061D-5A77-75DB-9AC1-0CA839FD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557397"/>
          </a:xfrm>
        </p:spPr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8A3753-B496-22CF-EFAD-B65BA765E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9796C0F-2975-34A7-C541-22A73750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11160000" cy="49346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[Fu et al.] – </a:t>
            </a:r>
            <a:r>
              <a:rPr lang="de-DE" sz="1800" dirty="0"/>
              <a:t>B. Fu, L. Tenenbaum, D. Adler, A, Klein, A. Gogia, A. R. </a:t>
            </a:r>
            <a:r>
              <a:rPr lang="de-DE" sz="1800" dirty="0" err="1"/>
              <a:t>Alameldeen</a:t>
            </a:r>
            <a:r>
              <a:rPr lang="de-DE" sz="1800" dirty="0"/>
              <a:t>, M. Guarnieri, M. Silberstein, O. </a:t>
            </a:r>
            <a:r>
              <a:rPr lang="de-DE" sz="1800" dirty="0" err="1"/>
              <a:t>Oleksenko</a:t>
            </a:r>
            <a:r>
              <a:rPr lang="de-DE" sz="1800" dirty="0"/>
              <a:t>, and G. </a:t>
            </a:r>
            <a:r>
              <a:rPr lang="de-DE" sz="1800" dirty="0" err="1"/>
              <a:t>Saileshwar</a:t>
            </a:r>
            <a:r>
              <a:rPr lang="de-DE" sz="1800" dirty="0"/>
              <a:t>. 2025. </a:t>
            </a:r>
            <a:r>
              <a:rPr lang="de-DE" sz="1800" dirty="0" err="1"/>
              <a:t>AMuLeT</a:t>
            </a:r>
            <a:r>
              <a:rPr lang="de-DE" sz="1800" dirty="0"/>
              <a:t>: </a:t>
            </a:r>
            <a:r>
              <a:rPr lang="de-DE" sz="1800" dirty="0" err="1"/>
              <a:t>Automated</a:t>
            </a:r>
            <a:r>
              <a:rPr lang="de-DE" sz="1800" dirty="0"/>
              <a:t> Design-Time </a:t>
            </a:r>
            <a:r>
              <a:rPr lang="de-DE" sz="1800" dirty="0" err="1"/>
              <a:t>Testing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Secure </a:t>
            </a:r>
            <a:r>
              <a:rPr lang="de-DE" sz="1800" dirty="0" err="1"/>
              <a:t>Speculation</a:t>
            </a:r>
            <a:r>
              <a:rPr lang="de-DE" sz="1800" dirty="0"/>
              <a:t> </a:t>
            </a:r>
            <a:r>
              <a:rPr lang="de-DE" sz="1800" dirty="0" err="1"/>
              <a:t>Countermeasures</a:t>
            </a:r>
            <a:r>
              <a:rPr lang="de-DE" sz="1800" dirty="0"/>
              <a:t>. (ASPLOS '25).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[</a:t>
            </a:r>
            <a:r>
              <a:rPr lang="de-DE" sz="1800" dirty="0" err="1"/>
              <a:t>Sakalis</a:t>
            </a:r>
            <a:r>
              <a:rPr lang="de-DE" sz="1800" dirty="0"/>
              <a:t> et al.] – C. </a:t>
            </a:r>
            <a:r>
              <a:rPr lang="de-DE" sz="1800" dirty="0" err="1"/>
              <a:t>Sakalis</a:t>
            </a:r>
            <a:r>
              <a:rPr lang="de-DE" sz="1800" dirty="0"/>
              <a:t>, S. </a:t>
            </a:r>
            <a:r>
              <a:rPr lang="de-DE" sz="1800" dirty="0" err="1"/>
              <a:t>Kaxiras</a:t>
            </a:r>
            <a:r>
              <a:rPr lang="de-DE" sz="1800" dirty="0"/>
              <a:t>, A. Ros, A. </a:t>
            </a:r>
            <a:r>
              <a:rPr lang="de-DE" sz="1800" dirty="0" err="1"/>
              <a:t>Jimborean</a:t>
            </a:r>
            <a:r>
              <a:rPr lang="de-DE" sz="1800" dirty="0"/>
              <a:t>, and M. </a:t>
            </a:r>
            <a:r>
              <a:rPr lang="de-DE" sz="1800" dirty="0" err="1"/>
              <a:t>Själander</a:t>
            </a:r>
            <a:r>
              <a:rPr lang="de-DE" sz="1800" dirty="0"/>
              <a:t>. 2019. </a:t>
            </a:r>
            <a:r>
              <a:rPr lang="de-DE" sz="1800" dirty="0" err="1"/>
              <a:t>Efficient</a:t>
            </a:r>
            <a:r>
              <a:rPr lang="de-DE" sz="1800" dirty="0"/>
              <a:t> invisible </a:t>
            </a:r>
            <a:r>
              <a:rPr lang="de-DE" sz="1800" dirty="0" err="1"/>
              <a:t>speculative</a:t>
            </a:r>
            <a:r>
              <a:rPr lang="de-DE" sz="1800" dirty="0"/>
              <a:t> </a:t>
            </a:r>
            <a:r>
              <a:rPr lang="de-DE" sz="1800" dirty="0" err="1"/>
              <a:t>execution</a:t>
            </a:r>
            <a:r>
              <a:rPr lang="de-DE" sz="1800" dirty="0"/>
              <a:t> </a:t>
            </a:r>
            <a:r>
              <a:rPr lang="de-DE" sz="1800" dirty="0" err="1"/>
              <a:t>through</a:t>
            </a:r>
            <a:r>
              <a:rPr lang="de-DE" sz="1800" dirty="0"/>
              <a:t> </a:t>
            </a:r>
            <a:r>
              <a:rPr lang="de-DE" sz="1800" dirty="0" err="1"/>
              <a:t>selective</a:t>
            </a:r>
            <a:r>
              <a:rPr lang="de-DE" sz="1800" dirty="0"/>
              <a:t> </a:t>
            </a:r>
            <a:r>
              <a:rPr lang="de-DE" sz="1800" dirty="0" err="1"/>
              <a:t>delay</a:t>
            </a:r>
            <a:r>
              <a:rPr lang="de-DE" sz="1800" dirty="0"/>
              <a:t> and </a:t>
            </a:r>
            <a:r>
              <a:rPr lang="de-DE" sz="1800" dirty="0" err="1"/>
              <a:t>value</a:t>
            </a:r>
            <a:r>
              <a:rPr lang="de-DE" sz="1800" dirty="0"/>
              <a:t> </a:t>
            </a:r>
            <a:r>
              <a:rPr lang="de-DE" sz="1800" dirty="0" err="1"/>
              <a:t>prediction</a:t>
            </a:r>
            <a:r>
              <a:rPr lang="de-DE" sz="1800" dirty="0"/>
              <a:t>. (ISCA '19).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[</a:t>
            </a:r>
            <a:r>
              <a:rPr lang="de-DE" sz="1800" dirty="0" err="1"/>
              <a:t>Yu</a:t>
            </a:r>
            <a:r>
              <a:rPr lang="de-DE" sz="1800" dirty="0"/>
              <a:t> et al.] – J. </a:t>
            </a:r>
            <a:r>
              <a:rPr lang="de-DE" sz="1800" dirty="0" err="1"/>
              <a:t>Yu</a:t>
            </a:r>
            <a:r>
              <a:rPr lang="de-DE" sz="1800" dirty="0"/>
              <a:t>, M. Yan, A. </a:t>
            </a:r>
            <a:r>
              <a:rPr lang="de-DE" sz="1800" dirty="0" err="1"/>
              <a:t>Khyzha</a:t>
            </a:r>
            <a:r>
              <a:rPr lang="de-DE" sz="1800" dirty="0"/>
              <a:t>, A. Morrison, J. </a:t>
            </a:r>
            <a:r>
              <a:rPr lang="de-DE" sz="1800" dirty="0" err="1"/>
              <a:t>Torrellas</a:t>
            </a:r>
            <a:r>
              <a:rPr lang="de-DE" sz="1800" dirty="0"/>
              <a:t>, and C. W. Fletcher. 2019. </a:t>
            </a:r>
            <a:r>
              <a:rPr lang="de-DE" sz="1800" dirty="0" err="1"/>
              <a:t>Speculative</a:t>
            </a:r>
            <a:r>
              <a:rPr lang="de-DE" sz="1800" dirty="0"/>
              <a:t> </a:t>
            </a:r>
            <a:r>
              <a:rPr lang="de-DE" sz="1800" dirty="0" err="1"/>
              <a:t>Taint</a:t>
            </a:r>
            <a:r>
              <a:rPr lang="de-DE" sz="1800" dirty="0"/>
              <a:t> Tracking (STT): A </a:t>
            </a:r>
            <a:r>
              <a:rPr lang="de-DE" sz="1800" dirty="0" err="1"/>
              <a:t>Comprehensive</a:t>
            </a:r>
            <a:r>
              <a:rPr lang="de-DE" sz="1800" dirty="0"/>
              <a:t> </a:t>
            </a:r>
            <a:r>
              <a:rPr lang="de-DE" sz="1800" dirty="0" err="1"/>
              <a:t>Protection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Speculatively</a:t>
            </a:r>
            <a:r>
              <a:rPr lang="de-DE" sz="1800" dirty="0"/>
              <a:t> </a:t>
            </a:r>
            <a:r>
              <a:rPr lang="de-DE" sz="1800" dirty="0" err="1"/>
              <a:t>Accessed</a:t>
            </a:r>
            <a:r>
              <a:rPr lang="de-DE" sz="1800" dirty="0"/>
              <a:t> Data. (MICRO '19).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[Schmitz et al.] – P. Schmitz, T. Jauch, A. Wezel, M. R. </a:t>
            </a:r>
            <a:r>
              <a:rPr lang="de-DE" sz="1800" dirty="0" err="1"/>
              <a:t>Fadiheh</a:t>
            </a:r>
            <a:r>
              <a:rPr lang="de-DE" sz="1800" dirty="0"/>
              <a:t>, T. Tiemann, J. Heller, T. Eisenbarth, D. Stoffel and W. Kunz. 2025. </a:t>
            </a:r>
            <a:r>
              <a:rPr lang="en-US" sz="1800" dirty="0"/>
              <a:t>Okapi: Efficiently Safeguarding Speculative Data Accesses in Sandboxed Environments. (</a:t>
            </a:r>
            <a:r>
              <a:rPr lang="en-US" sz="1800" dirty="0" err="1"/>
              <a:t>AsiaCCS</a:t>
            </a:r>
            <a:r>
              <a:rPr lang="de-DE" sz="1800" dirty="0"/>
              <a:t>’</a:t>
            </a:r>
            <a:r>
              <a:rPr lang="en-US" sz="1800" dirty="0"/>
              <a:t>25) (to appear)</a:t>
            </a:r>
          </a:p>
        </p:txBody>
      </p:sp>
    </p:spTree>
    <p:extLst>
      <p:ext uri="{BB962C8B-B14F-4D97-AF65-F5344CB8AC3E}">
        <p14:creationId xmlns:p14="http://schemas.microsoft.com/office/powerpoint/2010/main" val="220513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2CDB986-B796-4062-9371-66970A8817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9" imgH="429" progId="TCLayout.ActiveDocument.1">
                  <p:embed/>
                </p:oleObj>
              </mc:Choice>
              <mc:Fallback>
                <p:oleObj name="think-cell Folie" r:id="rId3" imgW="429" imgH="42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2CDB986-B796-4062-9371-66970A8817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22F3A644-D335-736A-95E7-151C6D92F5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000" y="3240088"/>
            <a:ext cx="5464175" cy="304800"/>
          </a:xfrm>
          <a:prstGeom prst="rect">
            <a:avLst/>
          </a:prstGeom>
          <a:noFill/>
        </p:spPr>
        <p:txBody>
          <a:bodyPr vert="horz" lIns="0" anchor="b"/>
          <a:lstStyle/>
          <a:p>
            <a:pPr>
              <a:lnSpc>
                <a:spcPct val="100000"/>
              </a:lnSpc>
            </a:pPr>
            <a:r>
              <a:rPr lang="en-DE" sz="4000" b="1" dirty="0">
                <a:solidFill>
                  <a:srgbClr val="FFFFFF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Thank you!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A80CBD2C-9F2E-118A-85A6-9356337E82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0000" y="4049713"/>
            <a:ext cx="4737100" cy="250825"/>
          </a:xfrm>
          <a:prstGeom prst="rect">
            <a:avLst/>
          </a:prstGeom>
          <a:noFill/>
        </p:spPr>
        <p:txBody>
          <a:bodyPr lIns="0" anchor="t"/>
          <a:lstStyle/>
          <a:p>
            <a:pPr marL="0" indent="0">
              <a:buNone/>
            </a:pPr>
            <a:r>
              <a:rPr kumimoji="0" lang="en-DE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Questions?</a:t>
            </a:r>
            <a:endParaRPr lang="en-US" sz="2800" cap="none" dirty="0">
              <a:solidFill>
                <a:schemeClr val="bg2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EFBBA45-155F-DF32-2F79-49E17A29E7ED}"/>
              </a:ext>
            </a:extLst>
          </p:cNvPr>
          <p:cNvSpPr/>
          <p:nvPr/>
        </p:nvSpPr>
        <p:spPr>
          <a:xfrm>
            <a:off x="539999" y="5883841"/>
            <a:ext cx="4043290" cy="25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kumimoji="0" lang="en-DE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Contact me at: </a:t>
            </a:r>
          </a:p>
          <a:p>
            <a:r>
              <a:rPr lang="de-DE" sz="2800" dirty="0" err="1">
                <a:solidFill>
                  <a:schemeClr val="bg2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philipp.schmitz@rptu</a:t>
            </a:r>
            <a:r>
              <a:rPr lang="en-DE" sz="2800" dirty="0">
                <a:solidFill>
                  <a:schemeClr val="bg2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.de</a:t>
            </a:r>
            <a:endParaRPr kumimoji="0" lang="en-DE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FC9D9D-89E9-0FC1-D009-E4CEA3D3C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578" y="5140505"/>
            <a:ext cx="1151216" cy="11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FFA41-249F-69E6-388D-DB15EAC6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Background – Transient Execution Side Channels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E0DE2D-887A-08BB-6164-1BA59B7B6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73456F-95F3-7D49-330A-A6C6BC6C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5"/>
                </a:solidFill>
              </a:rPr>
              <a:t>Transient Execution Side Channel (TES) attacks </a:t>
            </a:r>
            <a:r>
              <a:rPr lang="en-US" sz="3000" dirty="0"/>
              <a:t>exploit side effects of instructions that are executed speculatively or out of order and later discarded due to mis-speculation or an exception.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Although the architectural state is reverted afterwards, these instructions leave a </a:t>
            </a:r>
            <a:r>
              <a:rPr lang="en-US" sz="3000" dirty="0">
                <a:solidFill>
                  <a:schemeClr val="accent5"/>
                </a:solidFill>
              </a:rPr>
              <a:t>microarchitectural footprint </a:t>
            </a:r>
            <a:r>
              <a:rPr lang="en-US" sz="3000" dirty="0"/>
              <a:t>that can be used to reveal confidential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3443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444B7-A074-BE05-C5D8-0CCBDF158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D44F1-D447-2B2D-04FB-6A1C1DBC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Background – Transient Execution Side Channels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BD4B85-78E8-04C2-3F88-9EA6073AD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6B209E-026D-7D66-4F84-30A6A21ED27E}"/>
              </a:ext>
            </a:extLst>
          </p:cNvPr>
          <p:cNvSpPr txBox="1"/>
          <p:nvPr/>
        </p:nvSpPr>
        <p:spPr>
          <a:xfrm>
            <a:off x="1629295" y="2044931"/>
            <a:ext cx="6999316" cy="41064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500" cap="none" dirty="0" err="1"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8287F1-5598-C46D-51C0-A3DC0D800CBC}"/>
              </a:ext>
            </a:extLst>
          </p:cNvPr>
          <p:cNvSpPr txBox="1"/>
          <p:nvPr/>
        </p:nvSpPr>
        <p:spPr>
          <a:xfrm>
            <a:off x="1097282" y="1712422"/>
            <a:ext cx="5902036" cy="3241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if</a:t>
            </a: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( x &lt; array1size) {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	</a:t>
            </a:r>
            <a:r>
              <a:rPr lang="de-DE" sz="36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val</a:t>
            </a: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= array1[x];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	y = array2[</a:t>
            </a:r>
            <a:r>
              <a:rPr lang="de-DE" sz="3600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val</a:t>
            </a: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* 256];</a:t>
            </a:r>
            <a:endParaRPr lang="de-DE" sz="3600" cap="none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}</a:t>
            </a: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B2E6CF-26FB-3D7F-FC86-1263AFD97E82}"/>
              </a:ext>
            </a:extLst>
          </p:cNvPr>
          <p:cNvSpPr/>
          <p:nvPr/>
        </p:nvSpPr>
        <p:spPr>
          <a:xfrm>
            <a:off x="8262852" y="1712422"/>
            <a:ext cx="2859578" cy="4438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EB49C1-5C18-CDC9-600F-21D91071DC12}"/>
              </a:ext>
            </a:extLst>
          </p:cNvPr>
          <p:cNvSpPr txBox="1"/>
          <p:nvPr/>
        </p:nvSpPr>
        <p:spPr>
          <a:xfrm>
            <a:off x="8902932" y="6151418"/>
            <a:ext cx="5902036" cy="4438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Memory</a:t>
            </a:r>
            <a:endParaRPr lang="de-DE" sz="3600" cap="none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8C31FC-41E7-3912-56B0-05F12452FCDA}"/>
              </a:ext>
            </a:extLst>
          </p:cNvPr>
          <p:cNvSpPr/>
          <p:nvPr/>
        </p:nvSpPr>
        <p:spPr>
          <a:xfrm>
            <a:off x="8262852" y="1713807"/>
            <a:ext cx="2859578" cy="6622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>
                <a:solidFill>
                  <a:schemeClr val="tx1"/>
                </a:solidFill>
              </a:rPr>
              <a:t>array1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AA352EC-587A-9BA1-C0B6-838849605F34}"/>
              </a:ext>
            </a:extLst>
          </p:cNvPr>
          <p:cNvSpPr/>
          <p:nvPr/>
        </p:nvSpPr>
        <p:spPr>
          <a:xfrm>
            <a:off x="8262852" y="2926972"/>
            <a:ext cx="2859578" cy="6622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 err="1">
                <a:solidFill>
                  <a:schemeClr val="tx1"/>
                </a:solidFill>
              </a:rPr>
              <a:t>secret</a:t>
            </a:r>
            <a:endParaRPr lang="de-DE" sz="30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963ECA-63F7-D929-4551-2A52D73D7215}"/>
              </a:ext>
            </a:extLst>
          </p:cNvPr>
          <p:cNvSpPr/>
          <p:nvPr/>
        </p:nvSpPr>
        <p:spPr>
          <a:xfrm>
            <a:off x="8262852" y="4140137"/>
            <a:ext cx="2859578" cy="20112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>
                <a:solidFill>
                  <a:schemeClr val="tx1"/>
                </a:solidFill>
              </a:rPr>
              <a:t>array2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8E1A719-964B-8CD2-1963-4D5C36002EC2}"/>
              </a:ext>
            </a:extLst>
          </p:cNvPr>
          <p:cNvCxnSpPr>
            <a:cxnSpLocks/>
          </p:cNvCxnSpPr>
          <p:nvPr/>
        </p:nvCxnSpPr>
        <p:spPr>
          <a:xfrm flipH="1">
            <a:off x="6375534" y="2011680"/>
            <a:ext cx="956292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4795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A57BC-41D1-4E84-3D7D-19316AC9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BE7B5-C1AE-34EB-A102-460D0D31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Background – Transient Execution Side Channels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6F97FC-A9F4-E98C-6B38-B1833E648E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221EAE-59B3-7694-796B-FED708AB5541}"/>
              </a:ext>
            </a:extLst>
          </p:cNvPr>
          <p:cNvSpPr txBox="1"/>
          <p:nvPr/>
        </p:nvSpPr>
        <p:spPr>
          <a:xfrm>
            <a:off x="1629295" y="2044931"/>
            <a:ext cx="6999316" cy="41064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500" cap="none" dirty="0" err="1"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29863B-3B72-D589-35B8-9967FD168B70}"/>
              </a:ext>
            </a:extLst>
          </p:cNvPr>
          <p:cNvSpPr txBox="1"/>
          <p:nvPr/>
        </p:nvSpPr>
        <p:spPr>
          <a:xfrm>
            <a:off x="1097282" y="1712422"/>
            <a:ext cx="5902036" cy="3241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if</a:t>
            </a: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( x &lt; array1size) {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	</a:t>
            </a:r>
            <a:r>
              <a:rPr lang="de-DE" sz="36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val</a:t>
            </a: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= array1[x];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	y = array2[</a:t>
            </a:r>
            <a:r>
              <a:rPr lang="de-DE" sz="3600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val</a:t>
            </a: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* 256];</a:t>
            </a:r>
            <a:endParaRPr lang="de-DE" sz="3600" cap="none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}</a:t>
            </a: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3600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9C5D98E-EFA8-071D-5FB2-47408B9F3EF5}"/>
              </a:ext>
            </a:extLst>
          </p:cNvPr>
          <p:cNvSpPr/>
          <p:nvPr/>
        </p:nvSpPr>
        <p:spPr>
          <a:xfrm>
            <a:off x="8262852" y="1712422"/>
            <a:ext cx="2859578" cy="4438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27F0ED-41FA-B9C6-1A45-C0134F74734F}"/>
              </a:ext>
            </a:extLst>
          </p:cNvPr>
          <p:cNvSpPr txBox="1"/>
          <p:nvPr/>
        </p:nvSpPr>
        <p:spPr>
          <a:xfrm>
            <a:off x="8902932" y="6151418"/>
            <a:ext cx="5902036" cy="4438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Memory</a:t>
            </a:r>
            <a:endParaRPr lang="de-DE" sz="3600" cap="none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1814679-5FC4-B2A9-8504-E3DF77ED666D}"/>
              </a:ext>
            </a:extLst>
          </p:cNvPr>
          <p:cNvSpPr/>
          <p:nvPr/>
        </p:nvSpPr>
        <p:spPr>
          <a:xfrm>
            <a:off x="8262852" y="1713807"/>
            <a:ext cx="2859578" cy="6622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>
                <a:solidFill>
                  <a:schemeClr val="tx1"/>
                </a:solidFill>
              </a:rPr>
              <a:t>array1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20DFC53-4E1E-D7C1-AA5A-641508DFA685}"/>
              </a:ext>
            </a:extLst>
          </p:cNvPr>
          <p:cNvSpPr/>
          <p:nvPr/>
        </p:nvSpPr>
        <p:spPr>
          <a:xfrm>
            <a:off x="8262852" y="2926972"/>
            <a:ext cx="2859578" cy="6622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 err="1">
                <a:solidFill>
                  <a:schemeClr val="tx1"/>
                </a:solidFill>
              </a:rPr>
              <a:t>secret</a:t>
            </a:r>
            <a:endParaRPr lang="de-DE" sz="30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FC45627-B9E9-A43D-3222-13DE4950B23B}"/>
              </a:ext>
            </a:extLst>
          </p:cNvPr>
          <p:cNvSpPr/>
          <p:nvPr/>
        </p:nvSpPr>
        <p:spPr>
          <a:xfrm>
            <a:off x="8262852" y="4140137"/>
            <a:ext cx="2859578" cy="20112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>
                <a:solidFill>
                  <a:schemeClr val="tx1"/>
                </a:solidFill>
              </a:rPr>
              <a:t>array2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54DB8E0-291A-7F1A-F111-42A41A892BF1}"/>
              </a:ext>
            </a:extLst>
          </p:cNvPr>
          <p:cNvCxnSpPr>
            <a:cxnSpLocks/>
          </p:cNvCxnSpPr>
          <p:nvPr/>
        </p:nvCxnSpPr>
        <p:spPr>
          <a:xfrm flipH="1">
            <a:off x="6375534" y="2801903"/>
            <a:ext cx="956292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0F4BF22F-C519-9172-8846-1C34A08A25E6}"/>
              </a:ext>
            </a:extLst>
          </p:cNvPr>
          <p:cNvCxnSpPr>
            <a:cxnSpLocks/>
          </p:cNvCxnSpPr>
          <p:nvPr/>
        </p:nvCxnSpPr>
        <p:spPr>
          <a:xfrm flipH="1">
            <a:off x="11215275" y="3281681"/>
            <a:ext cx="800814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61860E7-3A80-7B62-BAC7-A946C4C337DA}"/>
              </a:ext>
            </a:extLst>
          </p:cNvPr>
          <p:cNvSpPr txBox="1"/>
          <p:nvPr/>
        </p:nvSpPr>
        <p:spPr>
          <a:xfrm>
            <a:off x="1069570" y="5285509"/>
            <a:ext cx="5080000" cy="9783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3000" cap="none" dirty="0">
                <a:solidFill>
                  <a:schemeClr val="accent6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Access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the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secret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based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on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attacker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-chosen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index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x 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500" cap="none" dirty="0" err="1"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66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CD82-EA9F-8C59-898F-5E6F1174F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AE794-F306-6AB3-2689-683A6036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Background – Transient Execution Side Channels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1A4B2A3-853F-75B6-A352-0EE9A12AD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8F272A-F844-10B9-BC0B-93EA6B3138F6}"/>
              </a:ext>
            </a:extLst>
          </p:cNvPr>
          <p:cNvSpPr txBox="1"/>
          <p:nvPr/>
        </p:nvSpPr>
        <p:spPr>
          <a:xfrm>
            <a:off x="1629295" y="2044931"/>
            <a:ext cx="6999316" cy="41064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500" cap="none" dirty="0" err="1"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C5221-4705-6151-49FB-DC9ED5B78997}"/>
              </a:ext>
            </a:extLst>
          </p:cNvPr>
          <p:cNvSpPr txBox="1"/>
          <p:nvPr/>
        </p:nvSpPr>
        <p:spPr>
          <a:xfrm>
            <a:off x="1097282" y="1712422"/>
            <a:ext cx="6601740" cy="3241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if</a:t>
            </a: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( x &lt; array1size) {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	</a:t>
            </a:r>
            <a:r>
              <a:rPr lang="de-DE" sz="36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val</a:t>
            </a: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= array1[x];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	y = array2[</a:t>
            </a:r>
            <a:r>
              <a:rPr lang="de-DE" sz="3600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val</a:t>
            </a: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* 256];</a:t>
            </a:r>
            <a:endParaRPr lang="de-DE" sz="3600" cap="none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}</a:t>
            </a:r>
            <a:r>
              <a:rPr lang="de-DE" sz="36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3600" cap="none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3600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3600" cap="none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066CBBB-DE5F-DEEA-71A4-B9BB7ADCB0D5}"/>
              </a:ext>
            </a:extLst>
          </p:cNvPr>
          <p:cNvSpPr/>
          <p:nvPr/>
        </p:nvSpPr>
        <p:spPr>
          <a:xfrm>
            <a:off x="8262852" y="1712422"/>
            <a:ext cx="2859578" cy="4438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818B848-D5D9-F526-D06E-A49BBCA949E2}"/>
              </a:ext>
            </a:extLst>
          </p:cNvPr>
          <p:cNvSpPr txBox="1"/>
          <p:nvPr/>
        </p:nvSpPr>
        <p:spPr>
          <a:xfrm>
            <a:off x="8902932" y="6151418"/>
            <a:ext cx="5902036" cy="4438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3600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Memory</a:t>
            </a:r>
            <a:endParaRPr lang="de-DE" sz="3600" cap="none" dirty="0"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  <a:sym typeface="Montserrat" panose="000005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D9B0AE5-7201-71A9-98A9-CC8B73B497C3}"/>
              </a:ext>
            </a:extLst>
          </p:cNvPr>
          <p:cNvSpPr/>
          <p:nvPr/>
        </p:nvSpPr>
        <p:spPr>
          <a:xfrm>
            <a:off x="8262852" y="1713807"/>
            <a:ext cx="2859578" cy="6622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>
                <a:solidFill>
                  <a:schemeClr val="tx1"/>
                </a:solidFill>
              </a:rPr>
              <a:t>array1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6E1BAB-9270-3944-1FE8-805CF001355F}"/>
              </a:ext>
            </a:extLst>
          </p:cNvPr>
          <p:cNvSpPr/>
          <p:nvPr/>
        </p:nvSpPr>
        <p:spPr>
          <a:xfrm>
            <a:off x="8262852" y="2926972"/>
            <a:ext cx="2859578" cy="6622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 err="1">
                <a:solidFill>
                  <a:schemeClr val="tx1"/>
                </a:solidFill>
              </a:rPr>
              <a:t>secret</a:t>
            </a:r>
            <a:endParaRPr lang="de-DE" sz="30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E762844-7622-AD06-D6DE-014080C9C5DD}"/>
              </a:ext>
            </a:extLst>
          </p:cNvPr>
          <p:cNvSpPr/>
          <p:nvPr/>
        </p:nvSpPr>
        <p:spPr>
          <a:xfrm>
            <a:off x="8262852" y="4140137"/>
            <a:ext cx="2859578" cy="20112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000" dirty="0">
                <a:solidFill>
                  <a:schemeClr val="tx1"/>
                </a:solidFill>
              </a:rPr>
              <a:t>array2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38F6F37-9BEB-8F88-BBC3-B420E858412F}"/>
              </a:ext>
            </a:extLst>
          </p:cNvPr>
          <p:cNvCxnSpPr>
            <a:cxnSpLocks/>
          </p:cNvCxnSpPr>
          <p:nvPr/>
        </p:nvCxnSpPr>
        <p:spPr>
          <a:xfrm flipH="1">
            <a:off x="6375534" y="3501814"/>
            <a:ext cx="956292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22CDB8D-C655-03EF-2981-D559E70CF3F7}"/>
              </a:ext>
            </a:extLst>
          </p:cNvPr>
          <p:cNvCxnSpPr>
            <a:cxnSpLocks/>
          </p:cNvCxnSpPr>
          <p:nvPr/>
        </p:nvCxnSpPr>
        <p:spPr>
          <a:xfrm flipH="1">
            <a:off x="11215275" y="5934571"/>
            <a:ext cx="800814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D985929-92FE-1787-239A-5C632EE726CB}"/>
              </a:ext>
            </a:extLst>
          </p:cNvPr>
          <p:cNvSpPr txBox="1"/>
          <p:nvPr/>
        </p:nvSpPr>
        <p:spPr>
          <a:xfrm>
            <a:off x="1069570" y="5285509"/>
            <a:ext cx="6601740" cy="9783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3000" cap="none" dirty="0" err="1">
                <a:solidFill>
                  <a:schemeClr val="accent5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Transmit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the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secret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by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accessing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a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primed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array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based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on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the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secret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  <a:r>
              <a:rPr lang="de-DE" sz="3000" cap="none" dirty="0" err="1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value</a:t>
            </a:r>
            <a:r>
              <a:rPr lang="de-DE" sz="3000" cap="none" dirty="0"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sym typeface="Montserrat" panose="00000500000000000000" pitchFamily="2" charset="0"/>
              </a:rPr>
              <a:t> 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500" cap="none" dirty="0" err="1"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3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7FC80-D729-58DC-1AEC-27969D00D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6263E-5180-21CB-EFDC-30011D54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Mitigations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76B89C-A896-2282-4395-7E00F3673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F03427-1D7C-6576-523B-872B8156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Researchers and industry develop mitigations to prevent attacks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Software: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Add speculation barriers to the kernel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Hardware: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Close high bandwidth channels (i.e., cache)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Selectively delay instructions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31FAA6-119B-54CA-C85A-74557A6D1E65}"/>
              </a:ext>
            </a:extLst>
          </p:cNvPr>
          <p:cNvSpPr txBox="1"/>
          <p:nvPr/>
        </p:nvSpPr>
        <p:spPr>
          <a:xfrm>
            <a:off x="1636888" y="5731797"/>
            <a:ext cx="7439379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BUT: Prototyping hardware is a costly process</a:t>
            </a:r>
          </a:p>
        </p:txBody>
      </p:sp>
    </p:spTree>
    <p:extLst>
      <p:ext uri="{BB962C8B-B14F-4D97-AF65-F5344CB8AC3E}">
        <p14:creationId xmlns:p14="http://schemas.microsoft.com/office/powerpoint/2010/main" val="10481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2C20-0033-0159-42CE-0C4AD87C9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1B7FE-BD83-7B28-10FA-F6E1F9F0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11160000" cy="498598"/>
          </a:xfrm>
        </p:spPr>
        <p:txBody>
          <a:bodyPr/>
          <a:lstStyle/>
          <a:p>
            <a:r>
              <a:rPr lang="en-US" sz="3600" dirty="0"/>
              <a:t>Mitigations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E329A9-55C7-7938-A19F-7B6B77535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E3F595-A852-4328-49A0-6B1532F1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Researchers use </a:t>
            </a:r>
            <a:r>
              <a:rPr lang="en-US" sz="3000" b="1" dirty="0">
                <a:solidFill>
                  <a:schemeClr val="tx2"/>
                </a:solidFill>
              </a:rPr>
              <a:t>gem5 </a:t>
            </a:r>
            <a:r>
              <a:rPr lang="en-US" sz="3000" dirty="0"/>
              <a:t>for fast prototyping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Flexibility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Insight and debug capabilities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Good performance estimate</a:t>
            </a:r>
          </a:p>
          <a:p>
            <a:pPr marL="457208" lvl="1" indent="0">
              <a:buNone/>
            </a:pPr>
            <a:endParaRPr lang="en-US" sz="3000" dirty="0"/>
          </a:p>
          <a:p>
            <a:pPr marL="914400" lvl="1" indent="-457200">
              <a:buFont typeface="Wingdings" panose="05000000000000000000" pitchFamily="2" charset="2"/>
              <a:buChar char="à"/>
            </a:pPr>
            <a:r>
              <a:rPr lang="en-US" sz="3000" b="1" dirty="0">
                <a:solidFill>
                  <a:schemeClr val="tx2"/>
                </a:solidFill>
              </a:rPr>
              <a:t>Is the architecture secure?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10D280-A859-C637-66E3-F00D25EA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" y="1528448"/>
            <a:ext cx="7745659" cy="321933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DB7C2E3-2BC0-2199-0F7B-05EAD3F9D30D}"/>
              </a:ext>
            </a:extLst>
          </p:cNvPr>
          <p:cNvSpPr/>
          <p:nvPr/>
        </p:nvSpPr>
        <p:spPr>
          <a:xfrm>
            <a:off x="1230489" y="2607733"/>
            <a:ext cx="959555" cy="64346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FED56-78D1-20C5-92E5-FB202983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 </a:t>
            </a:r>
            <a:r>
              <a:rPr lang="de-DE" dirty="0" err="1"/>
              <a:t>Reasoning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5D9D00-A223-6477-5805-491EEA368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8E5E6-6869-B54A-A8B7-1C266EEAF61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2182AF-C1DB-1C06-EFB7-AA28EA510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Pen-and-paper proofs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Automated Design-Time Testing [Fu et al.]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Launching sample attacks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Success or fail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How is the attack mitigated?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9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PTU-Master Sonderfolien">
  <a:themeElements>
    <a:clrScheme name="RPTU - 221118">
      <a:dk1>
        <a:srgbClr val="507189"/>
      </a:dk1>
      <a:lt1>
        <a:srgbClr val="77B6BA"/>
      </a:lt1>
      <a:dk2>
        <a:srgbClr val="042C58"/>
      </a:dk2>
      <a:lt2>
        <a:srgbClr val="69B2E7"/>
      </a:lt2>
      <a:accent1>
        <a:srgbClr val="006B6B"/>
      </a:accent1>
      <a:accent2>
        <a:srgbClr val="26D07C"/>
      </a:accent2>
      <a:accent3>
        <a:srgbClr val="4C3475"/>
      </a:accent3>
      <a:accent4>
        <a:srgbClr val="D13896"/>
      </a:accent4>
      <a:accent5>
        <a:srgbClr val="E31B4C"/>
      </a:accent5>
      <a:accent6>
        <a:srgbClr val="FFA251"/>
      </a:accent6>
      <a:hlink>
        <a:srgbClr val="000000"/>
      </a:hlink>
      <a:folHlink>
        <a:srgbClr val="FFFFFF"/>
      </a:folHlink>
    </a:clrScheme>
    <a:fontScheme name="Custom 178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D230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algn="l">
          <a:lnSpc>
            <a:spcPct val="110000"/>
          </a:lnSpc>
          <a:spcBef>
            <a:spcPts val="1000"/>
          </a:spcBef>
          <a:defRPr sz="1500" cap="none" dirty="0" err="1">
            <a:latin typeface="Montserrat" panose="00000500000000000000" pitchFamily="2" charset="0"/>
            <a:sym typeface="Montserrat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B7AB3454-8D4A-4F31-9FE5-A1062C8E9C47}" vid="{A545D24D-5D01-44BD-85F7-824FC929540F}"/>
    </a:ext>
  </a:extLst>
</a:theme>
</file>

<file path=ppt/theme/theme2.xml><?xml version="1.0" encoding="utf-8"?>
<a:theme xmlns:a="http://schemas.openxmlformats.org/drawingml/2006/main" name="RPTUMaster - Inhaltsfolien">
  <a:themeElements>
    <a:clrScheme name="RPTU - 221118">
      <a:dk1>
        <a:srgbClr val="507189"/>
      </a:dk1>
      <a:lt1>
        <a:srgbClr val="77B6BA"/>
      </a:lt1>
      <a:dk2>
        <a:srgbClr val="042C58"/>
      </a:dk2>
      <a:lt2>
        <a:srgbClr val="69B2E7"/>
      </a:lt2>
      <a:accent1>
        <a:srgbClr val="006B6B"/>
      </a:accent1>
      <a:accent2>
        <a:srgbClr val="26D07C"/>
      </a:accent2>
      <a:accent3>
        <a:srgbClr val="4C3475"/>
      </a:accent3>
      <a:accent4>
        <a:srgbClr val="D13896"/>
      </a:accent4>
      <a:accent5>
        <a:srgbClr val="E31B4C"/>
      </a:accent5>
      <a:accent6>
        <a:srgbClr val="FFA251"/>
      </a:accent6>
      <a:hlink>
        <a:srgbClr val="000000"/>
      </a:hlink>
      <a:folHlink>
        <a:srgbClr val="FFFFFF"/>
      </a:folHlink>
    </a:clrScheme>
    <a:fontScheme name="Custom 178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D230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algn="l">
          <a:lnSpc>
            <a:spcPct val="110000"/>
          </a:lnSpc>
          <a:spcBef>
            <a:spcPts val="1000"/>
          </a:spcBef>
          <a:defRPr sz="1500" cap="none" dirty="0" err="1">
            <a:latin typeface="Montserrat" panose="00000500000000000000" pitchFamily="2" charset="0"/>
            <a:sym typeface="Montserrat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B7AB3454-8D4A-4F31-9FE5-A1062C8E9C47}" vid="{39C49219-D828-4DA9-9737-063858253CD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1102</Words>
  <Application>Microsoft Office PowerPoint</Application>
  <PresentationFormat>Breitbild</PresentationFormat>
  <Paragraphs>180</Paragraphs>
  <Slides>27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Montserrat</vt:lpstr>
      <vt:lpstr>Wingdings</vt:lpstr>
      <vt:lpstr>Red Hat Text</vt:lpstr>
      <vt:lpstr>Avenir Next LT Pro</vt:lpstr>
      <vt:lpstr>Arial</vt:lpstr>
      <vt:lpstr>Systemschrift Normal</vt:lpstr>
      <vt:lpstr>Red Hat Text SemiBold</vt:lpstr>
      <vt:lpstr>RPTU-Master Sonderfolien</vt:lpstr>
      <vt:lpstr>RPTUMaster - Inhaltsfolien</vt:lpstr>
      <vt:lpstr>think-cell Folie</vt:lpstr>
      <vt:lpstr>SecureView:    Visualizing Defense against Transient Execution Side Channels</vt:lpstr>
      <vt:lpstr>PowerPoint-Präsentation</vt:lpstr>
      <vt:lpstr>Background – Transient Execution Side Channels</vt:lpstr>
      <vt:lpstr>Background – Transient Execution Side Channels</vt:lpstr>
      <vt:lpstr>Background – Transient Execution Side Channels</vt:lpstr>
      <vt:lpstr>Background – Transient Execution Side Channels</vt:lpstr>
      <vt:lpstr>Mitigations</vt:lpstr>
      <vt:lpstr>Mitigations</vt:lpstr>
      <vt:lpstr>Security Reasoning</vt:lpstr>
      <vt:lpstr>o3PipeView</vt:lpstr>
      <vt:lpstr>SecureView</vt:lpstr>
      <vt:lpstr>Speculation</vt:lpstr>
      <vt:lpstr>Speculation</vt:lpstr>
      <vt:lpstr>SecureView</vt:lpstr>
      <vt:lpstr>Mitigations</vt:lpstr>
      <vt:lpstr>Mitigations</vt:lpstr>
      <vt:lpstr>Eager Delay</vt:lpstr>
      <vt:lpstr>Mitigations</vt:lpstr>
      <vt:lpstr>Mitigations</vt:lpstr>
      <vt:lpstr>STT</vt:lpstr>
      <vt:lpstr>Mitigations</vt:lpstr>
      <vt:lpstr>Mitigations</vt:lpstr>
      <vt:lpstr>Thwarting an example Attack</vt:lpstr>
      <vt:lpstr>Thwarting an example Attack</vt:lpstr>
      <vt:lpstr>Conclusion &amp; Future Work</vt:lpstr>
      <vt:lpstr>Literature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 II Exercise</dc:title>
  <dc:subject/>
  <dc:creator>Tobias Jauch</dc:creator>
  <cp:keywords/>
  <dc:description/>
  <cp:lastModifiedBy>Philipp Schmitz</cp:lastModifiedBy>
  <cp:revision>97</cp:revision>
  <dcterms:created xsi:type="dcterms:W3CDTF">2023-01-12T09:28:11Z</dcterms:created>
  <dcterms:modified xsi:type="dcterms:W3CDTF">2025-06-20T17:29:13Z</dcterms:modified>
  <cp:category/>
</cp:coreProperties>
</file>