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0"/>
  </p:notesMasterIdLst>
  <p:sldIdLst>
    <p:sldId id="268" r:id="rId5"/>
    <p:sldId id="279" r:id="rId6"/>
    <p:sldId id="302" r:id="rId7"/>
    <p:sldId id="303" r:id="rId8"/>
    <p:sldId id="299" r:id="rId9"/>
    <p:sldId id="304" r:id="rId10"/>
    <p:sldId id="305" r:id="rId11"/>
    <p:sldId id="281" r:id="rId12"/>
    <p:sldId id="322" r:id="rId13"/>
    <p:sldId id="308" r:id="rId14"/>
    <p:sldId id="309" r:id="rId15"/>
    <p:sldId id="306" r:id="rId16"/>
    <p:sldId id="307" r:id="rId17"/>
    <p:sldId id="282" r:id="rId18"/>
    <p:sldId id="287" r:id="rId19"/>
    <p:sldId id="310" r:id="rId20"/>
    <p:sldId id="293" r:id="rId21"/>
    <p:sldId id="311" r:id="rId22"/>
    <p:sldId id="312" r:id="rId23"/>
    <p:sldId id="314" r:id="rId24"/>
    <p:sldId id="313" r:id="rId25"/>
    <p:sldId id="315" r:id="rId26"/>
    <p:sldId id="323" r:id="rId27"/>
    <p:sldId id="317" r:id="rId28"/>
    <p:sldId id="294" r:id="rId29"/>
    <p:sldId id="316" r:id="rId30"/>
    <p:sldId id="318" r:id="rId31"/>
    <p:sldId id="295" r:id="rId32"/>
    <p:sldId id="324" r:id="rId33"/>
    <p:sldId id="297" r:id="rId34"/>
    <p:sldId id="296" r:id="rId35"/>
    <p:sldId id="325" r:id="rId36"/>
    <p:sldId id="319" r:id="rId37"/>
    <p:sldId id="326" r:id="rId38"/>
    <p:sldId id="27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000"/>
    <a:srgbClr val="DF8888"/>
    <a:srgbClr val="C5050C"/>
    <a:srgbClr val="45C8F2"/>
    <a:srgbClr val="3163AE"/>
    <a:srgbClr val="047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82039" autoAdjust="0"/>
  </p:normalViewPr>
  <p:slideViewPr>
    <p:cSldViewPr snapToGrid="0" snapToObjects="1">
      <p:cViewPr varScale="1">
        <p:scale>
          <a:sx n="90" d="100"/>
          <a:sy n="90" d="100"/>
        </p:scale>
        <p:origin x="5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D08AE-0CB5-4873-9A2A-A5D9DE9309F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7F01F48-A5BE-45E3-A4D0-25029FFF913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latin typeface="Calibri "/>
            </a:rPr>
            <a:t>Cross-layer observability </a:t>
          </a:r>
          <a:r>
            <a:rPr lang="en-US" sz="2400" dirty="0">
              <a:latin typeface="Calibri "/>
            </a:rPr>
            <a:t>to guide early-stage co-optimization</a:t>
          </a:r>
          <a:endParaRPr lang="en-IN" sz="2400" dirty="0"/>
        </a:p>
      </dgm:t>
    </dgm:pt>
    <dgm:pt modelId="{0DC5899D-FEEE-44AB-B9CD-EE0227BABA21}" type="parTrans" cxnId="{FA12F2DC-A99B-4016-946E-6EC0E5CDFFB2}">
      <dgm:prSet/>
      <dgm:spPr/>
      <dgm:t>
        <a:bodyPr/>
        <a:lstStyle/>
        <a:p>
          <a:endParaRPr lang="en-IN"/>
        </a:p>
      </dgm:t>
    </dgm:pt>
    <dgm:pt modelId="{DC937E2B-4450-45AD-A811-5611F132A7B8}" type="sibTrans" cxnId="{FA12F2DC-A99B-4016-946E-6EC0E5CDFFB2}">
      <dgm:prSet/>
      <dgm:spPr/>
      <dgm:t>
        <a:bodyPr/>
        <a:lstStyle/>
        <a:p>
          <a:endParaRPr lang="en-IN" dirty="0"/>
        </a:p>
      </dgm:t>
    </dgm:pt>
    <dgm:pt modelId="{E5FE2DC7-BE1B-4BF9-9A0C-0F4DE28FEF5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latin typeface="Calibri "/>
            </a:rPr>
            <a:t>Full-system context</a:t>
          </a:r>
          <a:r>
            <a:rPr lang="en-US" sz="2400" dirty="0">
              <a:latin typeface="Calibri "/>
            </a:rPr>
            <a:t> including memory hierarchy and software stack</a:t>
          </a:r>
          <a:endParaRPr lang="en-IN" sz="2400" dirty="0"/>
        </a:p>
      </dgm:t>
    </dgm:pt>
    <dgm:pt modelId="{E2EB5834-6921-4588-90F8-E3D081A36FD9}" type="parTrans" cxnId="{D4DDAF02-F24E-4D70-BAE2-CD093A78E62D}">
      <dgm:prSet/>
      <dgm:spPr/>
      <dgm:t>
        <a:bodyPr/>
        <a:lstStyle/>
        <a:p>
          <a:endParaRPr lang="en-IN"/>
        </a:p>
      </dgm:t>
    </dgm:pt>
    <dgm:pt modelId="{C11FA966-DEA4-4FBA-B913-8C5131D41757}" type="sibTrans" cxnId="{D4DDAF02-F24E-4D70-BAE2-CD093A78E62D}">
      <dgm:prSet/>
      <dgm:spPr/>
      <dgm:t>
        <a:bodyPr/>
        <a:lstStyle/>
        <a:p>
          <a:endParaRPr lang="en-IN" dirty="0"/>
        </a:p>
      </dgm:t>
    </dgm:pt>
    <dgm:pt modelId="{49F85571-7FA4-4EE3-8CC4-DFA9377EC09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latin typeface="Calibri "/>
            </a:rPr>
            <a:t>Validated, cycle-level simulation </a:t>
          </a:r>
          <a:r>
            <a:rPr lang="en-US" sz="2400" dirty="0">
              <a:latin typeface="Calibri "/>
            </a:rPr>
            <a:t>of all components </a:t>
          </a:r>
          <a:endParaRPr lang="en-IN" sz="2400" dirty="0"/>
        </a:p>
      </dgm:t>
    </dgm:pt>
    <dgm:pt modelId="{54D39A3A-195F-40DA-85B7-E6758389C38F}" type="sibTrans" cxnId="{59F94873-997B-4F9A-81EC-F8A327A318ED}">
      <dgm:prSet/>
      <dgm:spPr/>
      <dgm:t>
        <a:bodyPr/>
        <a:lstStyle/>
        <a:p>
          <a:endParaRPr lang="en-IN" dirty="0"/>
        </a:p>
      </dgm:t>
    </dgm:pt>
    <dgm:pt modelId="{E1DDB0A4-31C8-40A0-B8A6-2917EFEAABFB}" type="parTrans" cxnId="{59F94873-997B-4F9A-81EC-F8A327A318ED}">
      <dgm:prSet/>
      <dgm:spPr/>
      <dgm:t>
        <a:bodyPr/>
        <a:lstStyle/>
        <a:p>
          <a:endParaRPr lang="en-IN"/>
        </a:p>
      </dgm:t>
    </dgm:pt>
    <dgm:pt modelId="{82920C7B-F2C2-4ACC-B564-527A29831627}" type="pres">
      <dgm:prSet presAssocID="{C37D08AE-0CB5-4873-9A2A-A5D9DE9309F4}" presName="Name0" presStyleCnt="0">
        <dgm:presLayoutVars>
          <dgm:dir/>
          <dgm:resizeHandles val="exact"/>
        </dgm:presLayoutVars>
      </dgm:prSet>
      <dgm:spPr/>
    </dgm:pt>
    <dgm:pt modelId="{322F04D2-D570-42E4-88D8-F51A2A677C03}" type="pres">
      <dgm:prSet presAssocID="{49F85571-7FA4-4EE3-8CC4-DFA9377EC091}" presName="node" presStyleLbl="node1" presStyleIdx="0" presStyleCnt="3" custRadScaleRad="51223" custRadScaleInc="0">
        <dgm:presLayoutVars>
          <dgm:bulletEnabled val="1"/>
        </dgm:presLayoutVars>
      </dgm:prSet>
      <dgm:spPr/>
    </dgm:pt>
    <dgm:pt modelId="{98547534-2B57-4E47-836B-2ECAFF3AB0BF}" type="pres">
      <dgm:prSet presAssocID="{54D39A3A-195F-40DA-85B7-E6758389C38F}" presName="sibTrans" presStyleLbl="sibTrans2D1" presStyleIdx="0" presStyleCnt="3"/>
      <dgm:spPr/>
    </dgm:pt>
    <dgm:pt modelId="{E25C6F8C-FA5E-4B77-9090-89ADFB84C9E5}" type="pres">
      <dgm:prSet presAssocID="{54D39A3A-195F-40DA-85B7-E6758389C38F}" presName="connectorText" presStyleLbl="sibTrans2D1" presStyleIdx="0" presStyleCnt="3"/>
      <dgm:spPr/>
    </dgm:pt>
    <dgm:pt modelId="{16CD52B6-4E83-42F1-A541-E185494D04EF}" type="pres">
      <dgm:prSet presAssocID="{C7F01F48-A5BE-45E3-A4D0-25029FFF913A}" presName="node" presStyleLbl="node1" presStyleIdx="1" presStyleCnt="3">
        <dgm:presLayoutVars>
          <dgm:bulletEnabled val="1"/>
        </dgm:presLayoutVars>
      </dgm:prSet>
      <dgm:spPr/>
    </dgm:pt>
    <dgm:pt modelId="{60A64DC2-702C-40A9-A439-B09B88A88032}" type="pres">
      <dgm:prSet presAssocID="{DC937E2B-4450-45AD-A811-5611F132A7B8}" presName="sibTrans" presStyleLbl="sibTrans2D1" presStyleIdx="1" presStyleCnt="3"/>
      <dgm:spPr/>
    </dgm:pt>
    <dgm:pt modelId="{1D90A1D9-F1EE-4235-8E69-1DB619ED3F1D}" type="pres">
      <dgm:prSet presAssocID="{DC937E2B-4450-45AD-A811-5611F132A7B8}" presName="connectorText" presStyleLbl="sibTrans2D1" presStyleIdx="1" presStyleCnt="3"/>
      <dgm:spPr/>
    </dgm:pt>
    <dgm:pt modelId="{E489143F-5C2B-4D69-8B2F-E33D19ABAD9F}" type="pres">
      <dgm:prSet presAssocID="{E5FE2DC7-BE1B-4BF9-9A0C-0F4DE28FEF56}" presName="node" presStyleLbl="node1" presStyleIdx="2" presStyleCnt="3" custScaleX="104362" custScaleY="111080">
        <dgm:presLayoutVars>
          <dgm:bulletEnabled val="1"/>
        </dgm:presLayoutVars>
      </dgm:prSet>
      <dgm:spPr/>
    </dgm:pt>
    <dgm:pt modelId="{B8D30E8A-55E8-4B53-A803-1A1A7370DD1C}" type="pres">
      <dgm:prSet presAssocID="{C11FA966-DEA4-4FBA-B913-8C5131D41757}" presName="sibTrans" presStyleLbl="sibTrans2D1" presStyleIdx="2" presStyleCnt="3"/>
      <dgm:spPr/>
    </dgm:pt>
    <dgm:pt modelId="{7418AEA0-015F-42EE-A398-413A36453FD6}" type="pres">
      <dgm:prSet presAssocID="{C11FA966-DEA4-4FBA-B913-8C5131D41757}" presName="connectorText" presStyleLbl="sibTrans2D1" presStyleIdx="2" presStyleCnt="3"/>
      <dgm:spPr/>
    </dgm:pt>
  </dgm:ptLst>
  <dgm:cxnLst>
    <dgm:cxn modelId="{D4DDAF02-F24E-4D70-BAE2-CD093A78E62D}" srcId="{C37D08AE-0CB5-4873-9A2A-A5D9DE9309F4}" destId="{E5FE2DC7-BE1B-4BF9-9A0C-0F4DE28FEF56}" srcOrd="2" destOrd="0" parTransId="{E2EB5834-6921-4588-90F8-E3D081A36FD9}" sibTransId="{C11FA966-DEA4-4FBA-B913-8C5131D41757}"/>
    <dgm:cxn modelId="{E4554231-1FA8-4532-8D9B-C3A3C66674A5}" type="presOf" srcId="{DC937E2B-4450-45AD-A811-5611F132A7B8}" destId="{1D90A1D9-F1EE-4235-8E69-1DB619ED3F1D}" srcOrd="1" destOrd="0" presId="urn:microsoft.com/office/officeart/2005/8/layout/cycle7"/>
    <dgm:cxn modelId="{940D055B-3A42-4802-B8AE-400A40563EED}" type="presOf" srcId="{C11FA966-DEA4-4FBA-B913-8C5131D41757}" destId="{7418AEA0-015F-42EE-A398-413A36453FD6}" srcOrd="1" destOrd="0" presId="urn:microsoft.com/office/officeart/2005/8/layout/cycle7"/>
    <dgm:cxn modelId="{59F94873-997B-4F9A-81EC-F8A327A318ED}" srcId="{C37D08AE-0CB5-4873-9A2A-A5D9DE9309F4}" destId="{49F85571-7FA4-4EE3-8CC4-DFA9377EC091}" srcOrd="0" destOrd="0" parTransId="{E1DDB0A4-31C8-40A0-B8A6-2917EFEAABFB}" sibTransId="{54D39A3A-195F-40DA-85B7-E6758389C38F}"/>
    <dgm:cxn modelId="{952B6A7B-D76C-4DB8-942C-147458444A74}" type="presOf" srcId="{E5FE2DC7-BE1B-4BF9-9A0C-0F4DE28FEF56}" destId="{E489143F-5C2B-4D69-8B2F-E33D19ABAD9F}" srcOrd="0" destOrd="0" presId="urn:microsoft.com/office/officeart/2005/8/layout/cycle7"/>
    <dgm:cxn modelId="{866B7A93-ADFC-4E30-B4C6-98CA6FDF27C3}" type="presOf" srcId="{49F85571-7FA4-4EE3-8CC4-DFA9377EC091}" destId="{322F04D2-D570-42E4-88D8-F51A2A677C03}" srcOrd="0" destOrd="0" presId="urn:microsoft.com/office/officeart/2005/8/layout/cycle7"/>
    <dgm:cxn modelId="{3E54D2A8-6D33-4496-B17A-8F8EBCAD0B80}" type="presOf" srcId="{C11FA966-DEA4-4FBA-B913-8C5131D41757}" destId="{B8D30E8A-55E8-4B53-A803-1A1A7370DD1C}" srcOrd="0" destOrd="0" presId="urn:microsoft.com/office/officeart/2005/8/layout/cycle7"/>
    <dgm:cxn modelId="{E86564B8-4B91-4733-AD03-8A9D300BCE9E}" type="presOf" srcId="{DC937E2B-4450-45AD-A811-5611F132A7B8}" destId="{60A64DC2-702C-40A9-A439-B09B88A88032}" srcOrd="0" destOrd="0" presId="urn:microsoft.com/office/officeart/2005/8/layout/cycle7"/>
    <dgm:cxn modelId="{D7135BCD-C41A-4710-9056-BAB0544A9F82}" type="presOf" srcId="{54D39A3A-195F-40DA-85B7-E6758389C38F}" destId="{98547534-2B57-4E47-836B-2ECAFF3AB0BF}" srcOrd="0" destOrd="0" presId="urn:microsoft.com/office/officeart/2005/8/layout/cycle7"/>
    <dgm:cxn modelId="{55BF43DB-BACC-438B-A2DC-6C76D3B24BFE}" type="presOf" srcId="{C37D08AE-0CB5-4873-9A2A-A5D9DE9309F4}" destId="{82920C7B-F2C2-4ACC-B564-527A29831627}" srcOrd="0" destOrd="0" presId="urn:microsoft.com/office/officeart/2005/8/layout/cycle7"/>
    <dgm:cxn modelId="{FA12F2DC-A99B-4016-946E-6EC0E5CDFFB2}" srcId="{C37D08AE-0CB5-4873-9A2A-A5D9DE9309F4}" destId="{C7F01F48-A5BE-45E3-A4D0-25029FFF913A}" srcOrd="1" destOrd="0" parTransId="{0DC5899D-FEEE-44AB-B9CD-EE0227BABA21}" sibTransId="{DC937E2B-4450-45AD-A811-5611F132A7B8}"/>
    <dgm:cxn modelId="{758A4CEA-E651-4036-A1FD-971885B97F35}" type="presOf" srcId="{54D39A3A-195F-40DA-85B7-E6758389C38F}" destId="{E25C6F8C-FA5E-4B77-9090-89ADFB84C9E5}" srcOrd="1" destOrd="0" presId="urn:microsoft.com/office/officeart/2005/8/layout/cycle7"/>
    <dgm:cxn modelId="{442CD7ED-64DD-4950-A348-B6DDEE38B462}" type="presOf" srcId="{C7F01F48-A5BE-45E3-A4D0-25029FFF913A}" destId="{16CD52B6-4E83-42F1-A541-E185494D04EF}" srcOrd="0" destOrd="0" presId="urn:microsoft.com/office/officeart/2005/8/layout/cycle7"/>
    <dgm:cxn modelId="{D3D09806-8974-4A59-AE63-78E0D2FFF9F4}" type="presParOf" srcId="{82920C7B-F2C2-4ACC-B564-527A29831627}" destId="{322F04D2-D570-42E4-88D8-F51A2A677C03}" srcOrd="0" destOrd="0" presId="urn:microsoft.com/office/officeart/2005/8/layout/cycle7"/>
    <dgm:cxn modelId="{3736FA2D-AA6C-48B0-9AA4-F2C6940B7B54}" type="presParOf" srcId="{82920C7B-F2C2-4ACC-B564-527A29831627}" destId="{98547534-2B57-4E47-836B-2ECAFF3AB0BF}" srcOrd="1" destOrd="0" presId="urn:microsoft.com/office/officeart/2005/8/layout/cycle7"/>
    <dgm:cxn modelId="{BD8A40DC-DB8F-4995-8AB0-C4EFBAF4E90D}" type="presParOf" srcId="{98547534-2B57-4E47-836B-2ECAFF3AB0BF}" destId="{E25C6F8C-FA5E-4B77-9090-89ADFB84C9E5}" srcOrd="0" destOrd="0" presId="urn:microsoft.com/office/officeart/2005/8/layout/cycle7"/>
    <dgm:cxn modelId="{BDBB5D1E-D9C6-41C9-878E-7A1F2C36719C}" type="presParOf" srcId="{82920C7B-F2C2-4ACC-B564-527A29831627}" destId="{16CD52B6-4E83-42F1-A541-E185494D04EF}" srcOrd="2" destOrd="0" presId="urn:microsoft.com/office/officeart/2005/8/layout/cycle7"/>
    <dgm:cxn modelId="{8AD6D4B2-7AA9-4B28-8881-295C1E2389DB}" type="presParOf" srcId="{82920C7B-F2C2-4ACC-B564-527A29831627}" destId="{60A64DC2-702C-40A9-A439-B09B88A88032}" srcOrd="3" destOrd="0" presId="urn:microsoft.com/office/officeart/2005/8/layout/cycle7"/>
    <dgm:cxn modelId="{8CDDE78F-F599-4C7C-A9D9-3816A13CDF75}" type="presParOf" srcId="{60A64DC2-702C-40A9-A439-B09B88A88032}" destId="{1D90A1D9-F1EE-4235-8E69-1DB619ED3F1D}" srcOrd="0" destOrd="0" presId="urn:microsoft.com/office/officeart/2005/8/layout/cycle7"/>
    <dgm:cxn modelId="{A299B3F0-4E29-42BA-B5D6-9034053A0562}" type="presParOf" srcId="{82920C7B-F2C2-4ACC-B564-527A29831627}" destId="{E489143F-5C2B-4D69-8B2F-E33D19ABAD9F}" srcOrd="4" destOrd="0" presId="urn:microsoft.com/office/officeart/2005/8/layout/cycle7"/>
    <dgm:cxn modelId="{49CBDEDD-5A30-4146-B097-A364C5E8CEF1}" type="presParOf" srcId="{82920C7B-F2C2-4ACC-B564-527A29831627}" destId="{B8D30E8A-55E8-4B53-A803-1A1A7370DD1C}" srcOrd="5" destOrd="0" presId="urn:microsoft.com/office/officeart/2005/8/layout/cycle7"/>
    <dgm:cxn modelId="{A1909164-90F9-4594-A58B-8FCF01DFC0FC}" type="presParOf" srcId="{B8D30E8A-55E8-4B53-A803-1A1A7370DD1C}" destId="{7418AEA0-015F-42EE-A398-413A36453FD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F04D2-D570-42E4-88D8-F51A2A677C03}">
      <dsp:nvSpPr>
        <dsp:cNvPr id="0" name=""/>
        <dsp:cNvSpPr/>
      </dsp:nvSpPr>
      <dsp:spPr>
        <a:xfrm>
          <a:off x="2691645" y="1267517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Validated, cycle-level simulation </a:t>
          </a:r>
          <a:r>
            <a:rPr lang="en-US" sz="2400" kern="1200" dirty="0">
              <a:latin typeface="Calibri "/>
            </a:rPr>
            <a:t>of all components </a:t>
          </a:r>
          <a:endParaRPr lang="en-IN" sz="2400" kern="1200" dirty="0"/>
        </a:p>
      </dsp:txBody>
      <dsp:txXfrm>
        <a:off x="2732736" y="1308608"/>
        <a:ext cx="2723724" cy="1320771"/>
      </dsp:txXfrm>
    </dsp:sp>
    <dsp:sp modelId="{98547534-2B57-4E47-836B-2ECAFF3AB0BF}">
      <dsp:nvSpPr>
        <dsp:cNvPr id="0" name=""/>
        <dsp:cNvSpPr/>
      </dsp:nvSpPr>
      <dsp:spPr>
        <a:xfrm rot="2967058">
          <a:off x="4606965" y="3077358"/>
          <a:ext cx="1291923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100" kern="1200" dirty="0"/>
        </a:p>
      </dsp:txBody>
      <dsp:txXfrm>
        <a:off x="4754275" y="3175565"/>
        <a:ext cx="997303" cy="294619"/>
      </dsp:txXfrm>
    </dsp:sp>
    <dsp:sp modelId="{16CD52B6-4E83-42F1-A541-E185494D04EF}">
      <dsp:nvSpPr>
        <dsp:cNvPr id="0" name=""/>
        <dsp:cNvSpPr/>
      </dsp:nvSpPr>
      <dsp:spPr>
        <a:xfrm>
          <a:off x="5008303" y="3975279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Cross-layer observability </a:t>
          </a:r>
          <a:r>
            <a:rPr lang="en-US" sz="2400" kern="1200" dirty="0">
              <a:latin typeface="Calibri "/>
            </a:rPr>
            <a:t>to guide early-stage co-optimization</a:t>
          </a:r>
          <a:endParaRPr lang="en-IN" sz="2400" kern="1200" dirty="0"/>
        </a:p>
      </dsp:txBody>
      <dsp:txXfrm>
        <a:off x="5049394" y="4016370"/>
        <a:ext cx="2723724" cy="1320771"/>
      </dsp:txXfrm>
    </dsp:sp>
    <dsp:sp modelId="{60A64DC2-702C-40A9-A439-B09B88A88032}">
      <dsp:nvSpPr>
        <dsp:cNvPr id="0" name=""/>
        <dsp:cNvSpPr/>
      </dsp:nvSpPr>
      <dsp:spPr>
        <a:xfrm rot="10800000">
          <a:off x="3479234" y="4431239"/>
          <a:ext cx="1291923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100" kern="1200" dirty="0"/>
        </a:p>
      </dsp:txBody>
      <dsp:txXfrm rot="10800000">
        <a:off x="3626544" y="4529446"/>
        <a:ext cx="997303" cy="294619"/>
      </dsp:txXfrm>
    </dsp:sp>
    <dsp:sp modelId="{E489143F-5C2B-4D69-8B2F-E33D19ABAD9F}">
      <dsp:nvSpPr>
        <dsp:cNvPr id="0" name=""/>
        <dsp:cNvSpPr/>
      </dsp:nvSpPr>
      <dsp:spPr>
        <a:xfrm>
          <a:off x="313790" y="3897556"/>
          <a:ext cx="2928299" cy="1558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"/>
            </a:rPr>
            <a:t>Full-system context</a:t>
          </a:r>
          <a:r>
            <a:rPr lang="en-US" sz="2400" kern="1200" dirty="0">
              <a:latin typeface="Calibri "/>
            </a:rPr>
            <a:t> including memory hierarchy and software stack</a:t>
          </a:r>
          <a:endParaRPr lang="en-IN" sz="2400" kern="1200" dirty="0"/>
        </a:p>
      </dsp:txBody>
      <dsp:txXfrm>
        <a:off x="359434" y="3943200"/>
        <a:ext cx="2837011" cy="1467112"/>
      </dsp:txXfrm>
    </dsp:sp>
    <dsp:sp modelId="{B8D30E8A-55E8-4B53-A803-1A1A7370DD1C}">
      <dsp:nvSpPr>
        <dsp:cNvPr id="0" name=""/>
        <dsp:cNvSpPr/>
      </dsp:nvSpPr>
      <dsp:spPr>
        <a:xfrm rot="18632942">
          <a:off x="2323556" y="3038496"/>
          <a:ext cx="1291923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100" kern="1200" dirty="0"/>
        </a:p>
      </dsp:txBody>
      <dsp:txXfrm>
        <a:off x="2470866" y="3136703"/>
        <a:ext cx="997303" cy="29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1671-7E6C-7746-AF0D-CD197AFDFB61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FB02-D9C2-6A4D-8A7B-43D279C71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ADD OUTLINE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1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FCB6-197B-5F68-ADBB-4B15AF04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BD4DC-7AC8-8D8F-FFA7-9ADC2AE33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BD370-7844-E932-08A3-56E8E0446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+mn-lt"/>
              </a:rPr>
              <a:t>Integration effort focused on three key dimensions:</a:t>
            </a:r>
          </a:p>
          <a:p>
            <a:pPr lvl="1">
              <a:spcAft>
                <a:spcPts val="600"/>
              </a:spcAft>
            </a:pPr>
            <a:r>
              <a:rPr lang="en-US" sz="2200" b="1" dirty="0">
                <a:latin typeface="+mn-lt"/>
              </a:rPr>
              <a:t>Incorporating SALAM’s simulation components </a:t>
            </a:r>
            <a:r>
              <a:rPr lang="en-US" sz="2200" dirty="0">
                <a:latin typeface="+mn-lt"/>
              </a:rPr>
              <a:t>and memory abstractions</a:t>
            </a:r>
          </a:p>
          <a:p>
            <a:pPr lvl="1">
              <a:spcAft>
                <a:spcPts val="600"/>
              </a:spcAft>
            </a:pPr>
            <a:r>
              <a:rPr lang="en-US" sz="2200" b="1" dirty="0">
                <a:latin typeface="+mn-lt"/>
              </a:rPr>
              <a:t>Aligning interfaces </a:t>
            </a:r>
            <a:r>
              <a:rPr lang="en-US" sz="2200" dirty="0">
                <a:latin typeface="+mn-lt"/>
              </a:rPr>
              <a:t>with gem5’s current software architecture</a:t>
            </a:r>
          </a:p>
          <a:p>
            <a:pPr lvl="1">
              <a:spcAft>
                <a:spcPts val="600"/>
              </a:spcAft>
            </a:pPr>
            <a:r>
              <a:rPr lang="en-US" sz="2200" b="1" dirty="0">
                <a:latin typeface="+mn-lt"/>
              </a:rPr>
              <a:t>Validating correctness </a:t>
            </a:r>
            <a:r>
              <a:rPr lang="en-US" sz="2200" dirty="0">
                <a:latin typeface="+mn-lt"/>
              </a:rPr>
              <a:t>through regression testing and comparing functional equivalence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C7813-4EF9-DB0A-9529-0D692CDE2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628EC-BA21-EB63-30EF-F6B29FDBA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6F939-43CC-2999-623E-F6467962E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487AF-16F7-7A8A-5AC6-ED7876814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CB8A6-5FA2-DEC1-2054-36C83CEFA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3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1782C-0F9E-69BF-3686-88FAFD95B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AE28F-C15F-5AB8-FF3B-D48290363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E4B88-2779-340E-292A-3745C0C13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35D59-DA75-EF0F-892C-77E5E566C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5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5FF65-A4E5-1E1F-E2A6-89708DF30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7A374-D805-FA74-C7F8-4D5C52232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E08E4-A392-A727-F02C-6EB72333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19FD4-E21C-3139-91FD-6DD7E4C87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8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6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8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F83BC-92C6-FF83-6F31-82B10F7AA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FE66A-6BAB-B305-75CF-B919CCCAC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05A5C-05EE-35E8-2598-D8C51A4F9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More specifics for first two bullet points.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ADB56-8F63-BC6C-980F-5711F6415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57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92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7B79-A79C-7108-07F6-15AEB49E8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275BA-EB3D-0830-8BD7-F9A3EA719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5F6410-6386-2E40-B8FF-3472122CB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1E609-A71E-BCBE-FAD4-CF8ACFD8E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36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5643-4359-F2D7-4C4D-2F3A029EF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F8334-581B-31F1-3C35-C609BC656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28832-91CF-2EE5-8E81-EF490A7A0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0894-D99E-C595-530B-2BBE4EA5B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0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7AF21-F598-DB1D-9A94-A7B37C8F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D99B3-DDA6-3F23-7BB5-B6457D8C5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FCAA3-68AA-3BA9-5309-A94771BA9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B89EE-EA64-A30B-1C98-F075C7514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00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2EC7F-5FE7-B4BB-0EEF-ABD65B00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65D24-93A8-9039-EE80-B224BF3CB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68F4C-D06D-1DF9-6C8B-5331302D7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6047D-F38D-E431-1F1D-2EEDA6781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9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6A88-6222-3B22-7064-BA1154DF5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6EAA3-4628-DC20-353F-4536185F7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06FDB-55B8-1C65-462D-34AEC29DC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5C8B-0B9F-00A1-391A-84F6942C5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9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F854-13C1-3E2C-44E6-29491456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E1FE4-28BB-D714-885C-9B93E8D8A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C1197-1472-FE06-AF1A-E0BEAAE51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AEA9E-5C9C-D73D-E52F-169301810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6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B70F8-3304-F2E0-AFD5-A025D1BE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DF130-2E08-4209-4FAB-48FC1CEA7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21EE8-7A29-35E0-5469-2274202FE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D4C9-67D9-11DE-11D8-4187C427A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88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23E2-2E71-DC3B-4558-5ED42D32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7A07F-AB8B-0A1D-AFD2-145494E7D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79E50-963C-7BAF-EA66-D7D2DDAD5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1B32-7B1A-7407-0BD6-735BAE230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76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18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810B-4A92-9249-EB11-314C058E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6725B-5941-B149-C446-6411800B0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9E67A-3E27-6F39-8E93-76EAFC7B7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0C3FA-6D2D-ECE6-F6BF-BF2897447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42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7BA4-C92A-2CDA-7C19-D9EC9213B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C15D6-F954-2C7E-E381-8C1B2C9C8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09ECE-4E8C-01A9-47FE-CAC705D98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578B4-381F-772F-C565-0C61F1797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20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78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B8150-87C1-F30B-45A9-B46749A1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ABDBB-38D3-BD9A-6AB2-A64E5DAB6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9E5DA-9622-E301-BED8-B4A5D15AF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Die Shot for Visuals?? Venn diagram / triangular flow??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D2CA3-5932-0C1B-1E3C-4C6131648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8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77757-8DA6-A37F-ECF4-6B8CDAE35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B4899-462E-C73B-29B2-3F3E5BFB6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302A5-ECFA-9454-2114-5AE85AE03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Die Shot for Visuals?? Venn diagram / triangular flow??</a:t>
            </a:r>
          </a:p>
          <a:p>
            <a:endParaRPr lang="en-IN" dirty="0"/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Next-generation computing systems are increasingly heterogeneous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Calibri "/>
              </a:rPr>
              <a:t>CPUs, GPUs, and domain-specific accelerators integrated at scale</a:t>
            </a:r>
          </a:p>
          <a:p>
            <a:endParaRPr lang="en-IN" dirty="0"/>
          </a:p>
          <a:p>
            <a:r>
              <a:rPr lang="en-IN" dirty="0"/>
              <a:t>https://awsdocs-neuron.readthedocs-hosted.com/en/latest/general/arch/neuron-hardware/trainium2.html</a:t>
            </a:r>
          </a:p>
          <a:p>
            <a:r>
              <a:rPr lang="en-IN" dirty="0"/>
              <a:t>https://cdrdv2-public.intel.com/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0B01-4533-5126-294C-9E786353B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44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Small input sizes limit utilization for some benchmarks, reducing observable gains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1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36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11253-D18A-EA84-D775-6D320EF82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1DA84-B468-A4FB-4246-1F4F44CBC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493A2-5134-EBCC-3B81-C09B595B2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Die Shot for Visuals?? Venn diagram / triangular flow??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364CC-EC6E-738C-8073-000A0C2B4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47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FC311-C0D9-7B4A-9121-C8BCD516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D66FE-5F3C-4DDB-FBB3-05501482E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744F8-0047-DB83-7CBC-4C08D0977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8C03E-B8D4-918B-6FF4-A87FABF97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8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a890d1a25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a890d1a25_1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5a890d1a25_1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A6D5-45A3-5DCD-9CFA-BA6E4E061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B51DD-2E67-B20E-5E2F-0500C01C4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B3D5E-0F04-66A2-E449-38EE60DD1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E3377-F71B-906C-4FF0-C97E82ABE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2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77240-C2C2-C489-BED9-538BC76B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C1848-55AF-C9A1-38E2-F88B272C1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39D49-BC4E-8F1D-8E41-85DE7AB46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4BB29-24F8-8282-111D-339E7CB36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6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50E3-6392-F5A3-1506-FAE1C1C7E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BD02B-2FD8-174A-EEF4-37FF31AFB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2A843-CDD0-87D9-FC51-D2C91D540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Add the table from poster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ED5A1-CA15-0D1E-91E4-80464B140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6F30-D76A-CA6E-B80C-8F605FD7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CEF75-2821-DB5B-3088-89F371859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6AA69C-4B4E-56C6-61C1-CA49FFE78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Add the table from poster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CC7B2-EFE4-1BB1-F54F-5058F35BA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2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+mn-lt"/>
              </a:rPr>
              <a:t>We integrate SALAM’s accelerator modeling capabilities into the gem5 mainline (v24)</a:t>
            </a:r>
            <a:r>
              <a:rPr lang="en-US" sz="2200" b="1" dirty="0">
                <a:latin typeface="+mn-lt"/>
              </a:rPr>
              <a:t>Unify simulation of CPUs, GPUs, and accelerators </a:t>
            </a:r>
            <a:r>
              <a:rPr lang="en-US" sz="2200" dirty="0">
                <a:latin typeface="+mn-lt"/>
              </a:rPr>
              <a:t>under a single framework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+mn-lt"/>
            </a:endParaRPr>
          </a:p>
          <a:p>
            <a:pPr marL="457200" lvl="0" indent="-36957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400" b="1" dirty="0"/>
              <a:t>gem5 </a:t>
            </a:r>
            <a:r>
              <a:rPr lang="en-US" sz="2400" dirty="0"/>
              <a:t>provides detailed </a:t>
            </a:r>
            <a:r>
              <a:rPr lang="en-US" sz="2400" b="1" dirty="0"/>
              <a:t>CPU modeling</a:t>
            </a:r>
            <a:r>
              <a:rPr lang="en-US" sz="2400" dirty="0"/>
              <a:t> and now supports </a:t>
            </a:r>
            <a:r>
              <a:rPr lang="en-US" sz="2400" b="1" dirty="0"/>
              <a:t>full-system GPU </a:t>
            </a:r>
            <a:r>
              <a:rPr lang="en-US" sz="2400" dirty="0"/>
              <a:t>simulation; however, accelerator modeling remains fragmented.</a:t>
            </a:r>
          </a:p>
          <a:p>
            <a:pPr marL="457200" lvl="0" indent="-369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b="1" dirty="0"/>
              <a:t>gem5-SALAM</a:t>
            </a:r>
            <a:r>
              <a:rPr lang="en-US" sz="2400" dirty="0"/>
              <a:t> enables </a:t>
            </a:r>
            <a:r>
              <a:rPr lang="en-US" sz="2400" b="1" dirty="0"/>
              <a:t>LLVM-based accelerator simulation</a:t>
            </a:r>
            <a:r>
              <a:rPr lang="en-US" sz="2400" dirty="0"/>
              <a:t> atop gem5 v21.1:</a:t>
            </a:r>
          </a:p>
          <a:p>
            <a:pPr marL="914400" lvl="1" indent="-3578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200" dirty="0"/>
              <a:t>Operates outside the gem5 mainline.</a:t>
            </a:r>
          </a:p>
          <a:p>
            <a:pPr marL="914400" lvl="1" indent="-3578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200" dirty="0"/>
              <a:t>Restricts modeling to standalone accelerators.</a:t>
            </a:r>
          </a:p>
          <a:p>
            <a:pPr marL="914400" lvl="1" indent="-3578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200" dirty="0"/>
              <a:t>Cannot utilize recent gem5 features </a:t>
            </a:r>
          </a:p>
          <a:p>
            <a:pPr marL="1371600" lvl="2" indent="-3451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1983" dirty="0"/>
              <a:t>(e.g., GPU integration, memory system improvements).</a:t>
            </a:r>
          </a:p>
          <a:p>
            <a:pPr marL="457200" lvl="0" indent="-369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To bridge this gap, we </a:t>
            </a:r>
            <a:r>
              <a:rPr lang="en-US" sz="2400" b="1" dirty="0"/>
              <a:t>integrate gem5-SALAM into mainline gem5</a:t>
            </a:r>
            <a:r>
              <a:rPr lang="en-US" sz="2400" dirty="0"/>
              <a:t>, enabling tightly coupled, full-system simulation of</a:t>
            </a:r>
            <a:r>
              <a:rPr lang="en-US" sz="2400" b="1" dirty="0"/>
              <a:t> heterogeneous systems</a:t>
            </a:r>
            <a:r>
              <a:rPr lang="en-US" sz="2400" dirty="0"/>
              <a:t> consisting of </a:t>
            </a:r>
            <a:r>
              <a:rPr lang="en-US" sz="2400" b="1" dirty="0"/>
              <a:t>CPUs, GPUs, and accelerators</a:t>
            </a:r>
            <a:r>
              <a:rPr lang="en-US" sz="2400" dirty="0"/>
              <a:t> within a unified framework.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4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7D2D-8F6C-288D-62C6-1F57489B7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3D538-5D5D-1C08-B9F7-07FACF1C4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D96CE-417A-47DF-3E57-6C5674A6F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8066-D847-EC9D-8E95-FC7020777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AB265-C0D2-A543-B156-B0221787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33906"/>
            <a:ext cx="12192000" cy="1124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7DDB1-82A5-B7B2-21F2-EAF249AE8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888" y="905690"/>
            <a:ext cx="8334246" cy="2106570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1264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UW–Madison logo with white text on a black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12E06-23AB-9F35-311A-C472E2F12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51986"/>
            <a:ext cx="10668000" cy="242047"/>
          </a:xfrm>
        </p:spPr>
        <p:txBody>
          <a:bodyPr>
            <a:normAutofit/>
          </a:bodyPr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Black Closing Slide</a:t>
            </a:r>
          </a:p>
        </p:txBody>
      </p:sp>
    </p:spTree>
    <p:extLst>
      <p:ext uri="{BB962C8B-B14F-4D97-AF65-F5344CB8AC3E}">
        <p14:creationId xmlns:p14="http://schemas.microsoft.com/office/powerpoint/2010/main" val="231482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1 column">
  <p:cSld name="1_Title and Content_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0" y="6505057"/>
            <a:ext cx="1060586" cy="34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64000" rIns="91425" bIns="640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60"/>
              <a:buNone/>
              <a:defRPr sz="3400" b="1">
                <a:solidFill>
                  <a:srgbClr val="353535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1"/>
            </a:lvl2pPr>
            <a:lvl3pPr marL="1371600" lvl="2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1"/>
            </a:lvl3pPr>
            <a:lvl4pPr marL="1828800" lvl="3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1"/>
            </a:lvl4pPr>
            <a:lvl5pPr marL="2286000" lvl="4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95300" y="1828800"/>
            <a:ext cx="10668000" cy="4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771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40"/>
              <a:buFont typeface="Arial"/>
              <a:buChar char="-"/>
              <a:defRPr sz="2600">
                <a:solidFill>
                  <a:srgbClr val="353535"/>
                </a:solidFill>
              </a:defRPr>
            </a:lvl1pPr>
            <a:lvl2pPr marL="914400" lvl="1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  <a:defRPr sz="2100"/>
            </a:lvl2pPr>
            <a:lvl3pPr marL="1371600" lvl="2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  <a:defRPr sz="2100"/>
            </a:lvl3pPr>
            <a:lvl4pPr marL="182880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0" y="6498902"/>
            <a:ext cx="6345327" cy="350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64000" rIns="91425" bIns="91425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5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1C6F3-8D05-7245-98E0-6A89EF37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733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50E08-9389-704F-B967-8B33E01F63EE}"/>
              </a:ext>
            </a:extLst>
          </p:cNvPr>
          <p:cNvSpPr/>
          <p:nvPr userDrawn="1"/>
        </p:nvSpPr>
        <p:spPr>
          <a:xfrm>
            <a:off x="11506200" y="9797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47717F-59FB-F445-B50C-D4B473F1A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459" y="232022"/>
            <a:ext cx="456122" cy="7167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048FA7-FE9A-2229-BF1C-BEC488C55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47" y="905691"/>
            <a:ext cx="8334246" cy="2106570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4379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8D4A-1484-2705-3193-0B1575E02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Ins="9144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9677400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A315EF-C99D-DF4A-94FC-CDB4F9DE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902"/>
            <a:ext cx="6345327" cy="350865"/>
          </a:xfrm>
          <a:solidFill>
            <a:schemeClr val="accent1"/>
          </a:solidFill>
          <a:ln>
            <a:noFill/>
          </a:ln>
        </p:spPr>
        <p:txBody>
          <a:bodyPr wrap="none" lIns="274320" tIns="64008" rIns="9144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presentation topic or department/unit name (text box will expand to fit)</a:t>
            </a:r>
          </a:p>
        </p:txBody>
      </p:sp>
    </p:spTree>
    <p:extLst>
      <p:ext uri="{BB962C8B-B14F-4D97-AF65-F5344CB8AC3E}">
        <p14:creationId xmlns:p14="http://schemas.microsoft.com/office/powerpoint/2010/main" val="36262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4482548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A315EF-C99D-DF4A-94FC-CDB4F9DE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902"/>
            <a:ext cx="6345327" cy="350865"/>
          </a:xfrm>
          <a:solidFill>
            <a:schemeClr val="accent1"/>
          </a:solidFill>
          <a:ln>
            <a:noFill/>
          </a:ln>
        </p:spPr>
        <p:txBody>
          <a:bodyPr wrap="none" lIns="274320" tIns="64008" rIns="9144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presentation topic or department/unit name (text box will expand to fit)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DEE38D-2FF0-2A49-A7D1-AF607FA3A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3554" y="1840447"/>
            <a:ext cx="4939746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0"/>
            <a:r>
              <a:rPr lang="en-US" dirty="0"/>
              <a:t>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D5C9C-09F6-F2DD-C583-AC7B6CA2B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457200"/>
            <a:ext cx="10668000" cy="1066800"/>
          </a:xfrm>
        </p:spPr>
        <p:txBody>
          <a:bodyPr rIns="9144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74076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194C-A4B8-2148-8BE0-5451BAAC5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25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A8E911-3157-1444-8D3E-B3404B047192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6D0D8-B441-B94F-81C3-D858DB039304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4FEC2B-37AF-0F44-BE06-966950F82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B6C9F2-5465-8D47-8351-B6B681C4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0FAE3-817C-39BF-9406-1BB722EB9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14600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89242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EB0E-880C-6049-9B69-BA2FEE34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3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3DD59-F90E-824A-BBB1-FEED68A85CFA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906E23-D9AF-EB4E-BF01-60C6ADFFAA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E94CE-F71B-1944-B826-00353C87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F968CE-35E2-E543-8D71-1D8778441684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A01DD-C106-CC69-522D-8C62DD01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00868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571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57200"/>
            <a:ext cx="10668000" cy="1066800"/>
          </a:xfrm>
        </p:spPr>
        <p:txBody>
          <a:bodyPr rIns="9144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CAD2E0F7-912A-902F-9556-B2EC9FF82B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902"/>
            <a:ext cx="6345327" cy="350865"/>
          </a:xfrm>
          <a:solidFill>
            <a:schemeClr val="accent1"/>
          </a:solidFill>
          <a:ln>
            <a:noFill/>
          </a:ln>
        </p:spPr>
        <p:txBody>
          <a:bodyPr wrap="none" lIns="274320" tIns="64008" rIns="9144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presentation topic or department/unit name (text box will expand to fit)</a:t>
            </a:r>
          </a:p>
        </p:txBody>
      </p:sp>
    </p:spTree>
    <p:extLst>
      <p:ext uri="{BB962C8B-B14F-4D97-AF65-F5344CB8AC3E}">
        <p14:creationId xmlns:p14="http://schemas.microsoft.com/office/powerpoint/2010/main" val="142036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14EC-B97D-4AB8-DA8F-64CFE8CFB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77501"/>
            <a:ext cx="10668000" cy="177501"/>
          </a:xfrm>
        </p:spPr>
        <p:txBody>
          <a:bodyPr>
            <a:normAutofit/>
          </a:bodyPr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Blank Slide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66283C0-88D1-0527-6D93-19304F208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8902"/>
            <a:ext cx="6345327" cy="350865"/>
          </a:xfrm>
          <a:solidFill>
            <a:schemeClr val="accent1"/>
          </a:solidFill>
          <a:ln>
            <a:noFill/>
          </a:ln>
        </p:spPr>
        <p:txBody>
          <a:bodyPr wrap="none" lIns="274320" tIns="64008" rIns="91440" bIns="91440" anchor="ctr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presentation topic or department/unit name (text box will expand to fit)</a:t>
            </a:r>
          </a:p>
        </p:txBody>
      </p:sp>
    </p:spTree>
    <p:extLst>
      <p:ext uri="{BB962C8B-B14F-4D97-AF65-F5344CB8AC3E}">
        <p14:creationId xmlns:p14="http://schemas.microsoft.com/office/powerpoint/2010/main" val="649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UW–Madison logo in white text on a red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D7F9E-D457-5EE9-AC3D-A497DF40B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08956"/>
            <a:ext cx="10668000" cy="188259"/>
          </a:xfrm>
        </p:spPr>
        <p:txBody>
          <a:bodyPr>
            <a:normAutofit/>
          </a:bodyPr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Red Closing Slide</a:t>
            </a:r>
          </a:p>
        </p:txBody>
      </p:sp>
    </p:spTree>
    <p:extLst>
      <p:ext uri="{BB962C8B-B14F-4D97-AF65-F5344CB8AC3E}">
        <p14:creationId xmlns:p14="http://schemas.microsoft.com/office/powerpoint/2010/main" val="25831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828799"/>
            <a:ext cx="9677400" cy="445770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5057"/>
            <a:ext cx="1060586" cy="34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64008" rIns="91440" bIns="64008" rtlCol="0" anchor="ctr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B1986-83A7-3542-BAD9-60B6AA5AD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W–Madison red crest logo&#10;">
            <a:extLst>
              <a:ext uri="{FF2B5EF4-FFF2-40B4-BE49-F238E27FC236}">
                <a16:creationId xmlns:a16="http://schemas.microsoft.com/office/drawing/2014/main" id="{0E552B7F-AB27-DB49-8004-05CB285679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4" r:id="rId4"/>
    <p:sldLayoutId id="2147483663" r:id="rId5"/>
    <p:sldLayoutId id="2147483673" r:id="rId6"/>
    <p:sldLayoutId id="2147483666" r:id="rId7"/>
    <p:sldLayoutId id="2147483667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922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pos="312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4248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960" userDrawn="1">
          <p15:clr>
            <a:srgbClr val="F26B43"/>
          </p15:clr>
        </p15:guide>
        <p15:guide id="9" pos="703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orient="horz" pos="1152" userDrawn="1">
          <p15:clr>
            <a:srgbClr val="F26B43"/>
          </p15:clr>
        </p15:guide>
        <p15:guide id="12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nclair@cs.wi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5F9F4-43A3-0298-2E7C-ECE191AA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87" y="905690"/>
            <a:ext cx="10780132" cy="2106570"/>
          </a:xfrm>
        </p:spPr>
        <p:txBody>
          <a:bodyPr>
            <a:normAutofit/>
          </a:bodyPr>
          <a:lstStyle/>
          <a:p>
            <a:r>
              <a:rPr lang="en-US" dirty="0"/>
              <a:t>Toward Full-System Heterogeneous Simulation: Merging gem5-SALAM with Mainline gem5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7922A-E823-EF6A-3BE6-71F3E0FBA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1889" y="3519488"/>
            <a:ext cx="8334246" cy="145654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Akanksha Chaudhari and </a:t>
            </a:r>
            <a:r>
              <a:rPr lang="en-US" b="1" dirty="0">
                <a:solidFill>
                  <a:schemeClr val="tx1"/>
                </a:solidFill>
              </a:rPr>
              <a:t>Matthew D. Sinclair</a:t>
            </a:r>
          </a:p>
          <a:p>
            <a:pPr algn="ctr">
              <a:lnSpc>
                <a:spcPct val="93000"/>
              </a:lnSpc>
              <a:spcBef>
                <a:spcPts val="1426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spc="-1" dirty="0">
                <a:solidFill>
                  <a:schemeClr val="tx1"/>
                </a:solidFill>
                <a:latin typeface="Arial"/>
                <a:ea typeface="Noto Sans CJK SC"/>
              </a:rPr>
              <a:t>University of Wisconsin-Madison</a:t>
            </a:r>
            <a:endParaRPr lang="en-US" sz="2400" spc="-1" dirty="0">
              <a:solidFill>
                <a:schemeClr val="tx1"/>
              </a:solidFill>
              <a:latin typeface="Arial"/>
            </a:endParaRPr>
          </a:p>
          <a:p>
            <a:pPr algn="ctr"/>
            <a:r>
              <a:rPr lang="en-US" altLang="en-US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sinclair@cs.wisc.edu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3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C5D1A-A483-2DE9-6087-C865F0F83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029C-91F6-6608-CAE0-E0C3E61A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Integration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0C1C9-EDA8-FB61-C3DB-32DBEDB123AE}"/>
              </a:ext>
            </a:extLst>
          </p:cNvPr>
          <p:cNvSpPr/>
          <p:nvPr/>
        </p:nvSpPr>
        <p:spPr>
          <a:xfrm>
            <a:off x="2869324" y="2020978"/>
            <a:ext cx="2385848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gem5 develop-v25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D10C23-FCB2-FF51-E15E-8441627C7D70}"/>
              </a:ext>
            </a:extLst>
          </p:cNvPr>
          <p:cNvSpPr/>
          <p:nvPr/>
        </p:nvSpPr>
        <p:spPr>
          <a:xfrm>
            <a:off x="6642536" y="1927898"/>
            <a:ext cx="2976026" cy="1252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SALAM Accelerator Simulation Models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A57EB11-253D-9497-2DA7-CB80E65FFF9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3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BE64E-105E-E019-25CB-822E9B4A9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F077-1C48-ADA3-B3A9-1F43E26F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Integration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BB8847-23E1-B9DD-6197-8330713B904D}"/>
              </a:ext>
            </a:extLst>
          </p:cNvPr>
          <p:cNvSpPr/>
          <p:nvPr/>
        </p:nvSpPr>
        <p:spPr>
          <a:xfrm>
            <a:off x="2869324" y="2020978"/>
            <a:ext cx="2385848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gem5 develop-v25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EC86E-BC47-37D0-0704-5676860453C7}"/>
              </a:ext>
            </a:extLst>
          </p:cNvPr>
          <p:cNvSpPr/>
          <p:nvPr/>
        </p:nvSpPr>
        <p:spPr>
          <a:xfrm>
            <a:off x="6642536" y="1927898"/>
            <a:ext cx="2976026" cy="1252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SALAM Accelerator Simulation Models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761DD1-2980-1763-3C4A-A3DDB513C3EF}"/>
              </a:ext>
            </a:extLst>
          </p:cNvPr>
          <p:cNvSpPr/>
          <p:nvPr/>
        </p:nvSpPr>
        <p:spPr>
          <a:xfrm>
            <a:off x="3379272" y="3490521"/>
            <a:ext cx="5139161" cy="7948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Incorporating key Accelerator Modeling and Communication Components</a:t>
            </a:r>
            <a:endParaRPr lang="en-US" sz="2200"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786491E5-D05F-5742-85FE-5A4AF2417539}"/>
              </a:ext>
            </a:extLst>
          </p:cNvPr>
          <p:cNvSpPr/>
          <p:nvPr/>
        </p:nvSpPr>
        <p:spPr>
          <a:xfrm>
            <a:off x="5679756" y="2286362"/>
            <a:ext cx="543651" cy="538062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5475ADE-FC75-0633-6108-26989CE6EBA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6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C9AB1-46EC-317A-C542-6CEE716C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8FB8-BDD8-466D-0C8C-11ABDDE8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Integration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8B1AF-E2D6-50F5-6F3F-416125058C47}"/>
              </a:ext>
            </a:extLst>
          </p:cNvPr>
          <p:cNvSpPr/>
          <p:nvPr/>
        </p:nvSpPr>
        <p:spPr>
          <a:xfrm>
            <a:off x="2869324" y="2020978"/>
            <a:ext cx="2385848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gem5 develop-v25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54CAF-478D-3E72-5337-B103C7BC8C19}"/>
              </a:ext>
            </a:extLst>
          </p:cNvPr>
          <p:cNvSpPr/>
          <p:nvPr/>
        </p:nvSpPr>
        <p:spPr>
          <a:xfrm>
            <a:off x="6642536" y="1927898"/>
            <a:ext cx="2976026" cy="1252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SALAM Accelerator Simulation Models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9D2CD9BF-80E7-4F94-F331-55C90BFDE23B}"/>
              </a:ext>
            </a:extLst>
          </p:cNvPr>
          <p:cNvSpPr/>
          <p:nvPr/>
        </p:nvSpPr>
        <p:spPr>
          <a:xfrm>
            <a:off x="5460123" y="2378945"/>
            <a:ext cx="977462" cy="350866"/>
          </a:xfrm>
          <a:prstGeom prst="left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48F018-9AAB-DFD7-47E4-3D4FC39C79CD}"/>
              </a:ext>
            </a:extLst>
          </p:cNvPr>
          <p:cNvSpPr/>
          <p:nvPr/>
        </p:nvSpPr>
        <p:spPr>
          <a:xfrm>
            <a:off x="3379272" y="3490521"/>
            <a:ext cx="5139161" cy="7948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Incorporating key Accelerator Modeling and Communication Components</a:t>
            </a:r>
            <a:endParaRPr lang="en-US" sz="2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F14B9D-579F-D329-5B8D-A0DEE6F04903}"/>
              </a:ext>
            </a:extLst>
          </p:cNvPr>
          <p:cNvSpPr/>
          <p:nvPr/>
        </p:nvSpPr>
        <p:spPr>
          <a:xfrm>
            <a:off x="3379273" y="4503779"/>
            <a:ext cx="5139161" cy="5422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Refactoring and Aligning Interfaces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E42B32F-1D11-2FD7-1184-36A13F982CC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3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06FC-EA44-7888-313A-13011F75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F9F7-7936-A513-A914-C9BF4764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Integration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CCEE5-5970-F23C-17A0-A7B94187F234}"/>
              </a:ext>
            </a:extLst>
          </p:cNvPr>
          <p:cNvSpPr/>
          <p:nvPr/>
        </p:nvSpPr>
        <p:spPr>
          <a:xfrm>
            <a:off x="2869324" y="2020978"/>
            <a:ext cx="2385848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gem5 develop-v25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B56D33-E51C-6563-2F3D-BAE3D309ED87}"/>
              </a:ext>
            </a:extLst>
          </p:cNvPr>
          <p:cNvSpPr/>
          <p:nvPr/>
        </p:nvSpPr>
        <p:spPr>
          <a:xfrm>
            <a:off x="6642536" y="1927898"/>
            <a:ext cx="2976026" cy="1252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SALAM Accelerator Simulation Models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EED6A054-E691-66C3-B493-1047FF35B8AC}"/>
              </a:ext>
            </a:extLst>
          </p:cNvPr>
          <p:cNvSpPr/>
          <p:nvPr/>
        </p:nvSpPr>
        <p:spPr>
          <a:xfrm>
            <a:off x="5460123" y="2378945"/>
            <a:ext cx="977462" cy="350866"/>
          </a:xfrm>
          <a:prstGeom prst="left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CC923C-384A-4689-CC2C-99601D864AD2}"/>
              </a:ext>
            </a:extLst>
          </p:cNvPr>
          <p:cNvSpPr/>
          <p:nvPr/>
        </p:nvSpPr>
        <p:spPr>
          <a:xfrm>
            <a:off x="3379272" y="3490521"/>
            <a:ext cx="5139161" cy="7948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Incorporating key Accelerator Modeling and Communication Components</a:t>
            </a:r>
            <a:endParaRPr lang="en-US" sz="2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C649FD-96C3-7E51-3380-B3A8A108F290}"/>
              </a:ext>
            </a:extLst>
          </p:cNvPr>
          <p:cNvSpPr/>
          <p:nvPr/>
        </p:nvSpPr>
        <p:spPr>
          <a:xfrm>
            <a:off x="3379273" y="4503779"/>
            <a:ext cx="5139161" cy="5422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Refactoring and Aligning Interfaces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1808C2-76FE-607D-6373-13D258345F83}"/>
              </a:ext>
            </a:extLst>
          </p:cNvPr>
          <p:cNvSpPr/>
          <p:nvPr/>
        </p:nvSpPr>
        <p:spPr>
          <a:xfrm>
            <a:off x="3379271" y="5264489"/>
            <a:ext cx="5139162" cy="542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Validating Functional Equivalence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E3DC321-8D4E-4FD0-5E90-5472CBAE067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1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33040-FF81-D27B-B2F0-065A0F34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6A57-8570-4A46-DD53-C21DE5EB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Methodology: Incorporating SALAM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FDEB5-1DFD-9ED3-F285-CF11C7B310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986455"/>
            <a:ext cx="10975340" cy="43940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sz="2200" b="1" dirty="0">
                <a:latin typeface="Calibri "/>
              </a:rPr>
              <a:t>LLVMInterface</a:t>
            </a:r>
            <a:r>
              <a:rPr lang="en-IN" sz="2200" dirty="0">
                <a:latin typeface="Calibri "/>
              </a:rPr>
              <a:t>: Enables cycle-level datapath simulation via runtime IR parsing.</a:t>
            </a:r>
          </a:p>
          <a:p>
            <a:pPr>
              <a:spcAft>
                <a:spcPts val="600"/>
              </a:spcAft>
            </a:pPr>
            <a:r>
              <a:rPr lang="en-IN" sz="2200" b="1" dirty="0">
                <a:latin typeface="Calibri "/>
              </a:rPr>
              <a:t>CommInterface</a:t>
            </a:r>
            <a:r>
              <a:rPr lang="en-IN" sz="2200" dirty="0">
                <a:latin typeface="Calibri "/>
              </a:rPr>
              <a:t>: Exposes accelerators via memory-mapped registers and programmable interrupts.</a:t>
            </a:r>
          </a:p>
          <a:p>
            <a:pPr>
              <a:spcAft>
                <a:spcPts val="600"/>
              </a:spcAft>
            </a:pPr>
            <a:r>
              <a:rPr lang="en-IN" sz="2200" b="1" dirty="0">
                <a:latin typeface="Calibri "/>
              </a:rPr>
              <a:t>Memory Models </a:t>
            </a:r>
            <a:r>
              <a:rPr lang="en-IN" sz="2200" dirty="0">
                <a:latin typeface="Calibri "/>
              </a:rPr>
              <a:t>(SPMs, DMAs, etc): For low-latency access, data movement, and streaming.</a:t>
            </a:r>
          </a:p>
          <a:p>
            <a:pPr>
              <a:spcAft>
                <a:spcPts val="600"/>
              </a:spcAft>
            </a:pPr>
            <a:r>
              <a:rPr lang="en-IN" sz="2200" b="1" dirty="0">
                <a:latin typeface="Calibri "/>
              </a:rPr>
              <a:t>AccCluster: </a:t>
            </a:r>
            <a:r>
              <a:rPr lang="en-IN" sz="2200" dirty="0">
                <a:latin typeface="Calibri "/>
              </a:rPr>
              <a:t>Groups accelerators, local memories, and DMAs into modular subsystems.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Calibri "/>
              </a:rPr>
              <a:t>Hardware Profile Generator: </a:t>
            </a:r>
            <a:r>
              <a:rPr lang="en-US" sz="2200" dirty="0">
                <a:latin typeface="Calibri "/>
              </a:rPr>
              <a:t>Extended the toolchain to fully automate the generation of functional units and instruction timing models from user-defined profiles.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Calibri "/>
              </a:rPr>
              <a:t>Cacti-SALAM Power Models: </a:t>
            </a:r>
            <a:r>
              <a:rPr lang="en-US" sz="2200" dirty="0">
                <a:latin typeface="Calibri "/>
              </a:rPr>
              <a:t>Modernized the framework to support energy and timing estimation via config files for SPMs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IN" sz="2200" dirty="0">
              <a:latin typeface="Calibri 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CDC82B9-D167-74A4-4A11-545DB6FA475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1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9A88-E4DF-531E-EAD6-761E8F0BA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0908-DF92-5A36-A85E-5BFE2064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Methodology: </a:t>
            </a:r>
            <a:r>
              <a:rPr lang="en-US" dirty="0"/>
              <a:t>Refactoring and Aligning Interfaces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FA52-E22D-B7A2-5695-937164D3E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0975340" cy="45400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100" b="1" dirty="0">
                <a:latin typeface="+mn-lt"/>
              </a:rPr>
              <a:t>SimObject Alignment:</a:t>
            </a:r>
            <a:r>
              <a:rPr lang="en-IN" sz="2100" dirty="0">
                <a:latin typeface="+mn-lt"/>
              </a:rPr>
              <a:t> Refactored accelerator classes to conform with gem5’s latest SimObject conventions, ensuring proper initialization and parameter declaration structures.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latin typeface="+mn-lt"/>
              </a:rPr>
              <a:t>Type-safety Fixes: </a:t>
            </a:r>
            <a:r>
              <a:rPr lang="en-US" sz="2100" dirty="0">
                <a:latin typeface="+mn-lt"/>
              </a:rPr>
              <a:t>Replaced unsafe pointer casts in LLVM instruction simulation with intermediate 32-bit variables. This resolved array bounds and strict aliasing warnings during bitcasting.</a:t>
            </a:r>
            <a:endParaRPr lang="en-IN" sz="21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100" b="1" dirty="0">
                <a:latin typeface="+mn-lt"/>
              </a:rPr>
              <a:t>Latency Generation Standardization: </a:t>
            </a:r>
            <a:r>
              <a:rPr lang="en-IN" sz="2100" dirty="0">
                <a:latin typeface="+mn-lt"/>
              </a:rPr>
              <a:t>Migrated custom random latency utilities to gem5’s standardized random number generation framework for reproducibility and consistency.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100" b="1" dirty="0">
                <a:latin typeface="+mn-lt"/>
              </a:rPr>
              <a:t>Address Range Corrections: </a:t>
            </a:r>
            <a:r>
              <a:rPr lang="en-IN" sz="2100" dirty="0">
                <a:latin typeface="+mn-lt"/>
              </a:rPr>
              <a:t>Fixed off-by-one errors in address range definitions for scratchpad and register bank modules to follow gem5’s inclusive-exclusive address semantics.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100" b="1" dirty="0">
                <a:latin typeface="+mn-lt"/>
              </a:rPr>
              <a:t>Environment and ISA Configuration Updates: </a:t>
            </a:r>
            <a:r>
              <a:rPr lang="en-IN" sz="2100" dirty="0">
                <a:latin typeface="+mn-lt"/>
              </a:rPr>
              <a:t>Updated build environment handling to align with gem5’s latest ISA-specific configuration mechanism, resolving prior compatibility issues.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100" b="1" dirty="0">
                <a:latin typeface="+mn-lt"/>
              </a:rPr>
              <a:t>Build System Integration for LLVM: </a:t>
            </a:r>
            <a:r>
              <a:rPr lang="en-IN" sz="2100" dirty="0">
                <a:latin typeface="+mn-lt"/>
              </a:rPr>
              <a:t>Added dynamic LLVM configuration via llvm-config to gem5’s SCons build system, enabling seamless compilation and linking for datapath simulation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E6B2427-C833-5AB9-E05C-E2EE900F268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9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561EF-87E2-DC10-F278-95B71BF72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DCC5-2AC5-74FF-AA9C-FB77AF9D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Methodology: </a:t>
            </a:r>
            <a:r>
              <a:rPr lang="en-US" dirty="0"/>
              <a:t>Validating Functional Equivalence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7B1B8-61F9-8210-4FE4-687CDA1CD9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0975340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sz="2400" b="1" dirty="0">
                <a:latin typeface="Calibri "/>
              </a:rPr>
              <a:t>Validated outputs </a:t>
            </a:r>
            <a:r>
              <a:rPr lang="en-IN" sz="2400" dirty="0">
                <a:latin typeface="Calibri "/>
              </a:rPr>
              <a:t>and confirmed functional equivalence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+mn-lt"/>
              </a:rPr>
              <a:t>Ensured compliance with gem5’s pre-commit and full regression test suite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+mn-lt"/>
              </a:rPr>
              <a:t>Adapted SALAM’s system validation tests; cross-validated outputs against baseline to confirm functional equivalence</a:t>
            </a:r>
            <a:endParaRPr lang="en-IN" sz="2200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BC6AE98-23B3-5573-1AE8-55FEB8F2B63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95601-94AD-8A4F-EC54-744D4F110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98D3-8003-F934-7CA7-1AAAF74A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The Integrated Framework: What it Enables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532D-46A6-C34E-DFAF-BE8C7D297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1" y="1840447"/>
            <a:ext cx="6596379" cy="454003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IN" sz="2200" b="1" dirty="0">
                <a:latin typeface="+mn-lt"/>
              </a:rPr>
              <a:t>Broader heterogeneity studies</a:t>
            </a:r>
          </a:p>
          <a:p>
            <a:pPr lvl="1">
              <a:spcAft>
                <a:spcPts val="600"/>
              </a:spcAft>
            </a:pPr>
            <a:r>
              <a:rPr lang="en-IN" sz="2000" dirty="0">
                <a:latin typeface="+mn-lt"/>
              </a:rPr>
              <a:t>Co-simulate CPUs, GPUs, and custom accelerators.</a:t>
            </a:r>
          </a:p>
          <a:p>
            <a:pPr lvl="1">
              <a:spcAft>
                <a:spcPts val="600"/>
              </a:spcAft>
            </a:pPr>
            <a:r>
              <a:rPr lang="en-IN" sz="2000" dirty="0">
                <a:latin typeface="+mn-lt"/>
              </a:rPr>
              <a:t>Realistic modeling of heterogeneous systems with diverse compute elements and interactions.</a:t>
            </a:r>
          </a:p>
          <a:p>
            <a:pPr>
              <a:spcAft>
                <a:spcPts val="600"/>
              </a:spcAft>
            </a:pPr>
            <a:r>
              <a:rPr lang="en-IN" sz="2200" b="1" dirty="0">
                <a:latin typeface="+mn-lt"/>
              </a:rPr>
              <a:t>System-level exploration</a:t>
            </a:r>
          </a:p>
          <a:p>
            <a:pPr lvl="1">
              <a:spcAft>
                <a:spcPts val="600"/>
              </a:spcAft>
            </a:pPr>
            <a:r>
              <a:rPr lang="en-IN" sz="2000" dirty="0">
                <a:latin typeface="+mn-lt"/>
              </a:rPr>
              <a:t>Compare static vs dynamic accelerator scheduling, shared vs private local memories.</a:t>
            </a:r>
          </a:p>
          <a:p>
            <a:pPr lvl="1">
              <a:spcAft>
                <a:spcPts val="600"/>
              </a:spcAft>
            </a:pPr>
            <a:r>
              <a:rPr lang="en-IN" sz="2000" dirty="0">
                <a:latin typeface="+mn-lt"/>
              </a:rPr>
              <a:t>Evaluate placement, offloading, and sync strategies.</a:t>
            </a:r>
          </a:p>
          <a:p>
            <a:pPr>
              <a:spcAft>
                <a:spcPts val="600"/>
              </a:spcAft>
            </a:pPr>
            <a:r>
              <a:rPr lang="en-IN" sz="2200" b="1" dirty="0">
                <a:latin typeface="+mn-lt"/>
              </a:rPr>
              <a:t>Domain-specific workload support</a:t>
            </a:r>
          </a:p>
          <a:p>
            <a:pPr lvl="1">
              <a:spcAft>
                <a:spcPts val="600"/>
              </a:spcAft>
            </a:pPr>
            <a:r>
              <a:rPr lang="en-IN" sz="2000" dirty="0">
                <a:latin typeface="+mn-lt"/>
              </a:rPr>
              <a:t>Use built-in benchmark suite for architectural studies.</a:t>
            </a:r>
          </a:p>
          <a:p>
            <a:pPr lvl="1">
              <a:spcAft>
                <a:spcPts val="600"/>
              </a:spcAft>
            </a:pPr>
            <a:r>
              <a:rPr lang="en-IN" sz="2000" dirty="0">
                <a:latin typeface="+mn-lt"/>
              </a:rPr>
              <a:t>Model and study new workloads of interest.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IN" sz="2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76439-62E1-16BB-AE53-70D44F5DBEED}"/>
              </a:ext>
            </a:extLst>
          </p:cNvPr>
          <p:cNvPicPr/>
          <p:nvPr/>
        </p:nvPicPr>
        <p:blipFill>
          <a:blip r:embed="rId3"/>
          <a:srcRect l="31417" t="5778" r="24584" b="2370"/>
          <a:stretch>
            <a:fillRect/>
          </a:stretch>
        </p:blipFill>
        <p:spPr>
          <a:xfrm rot="5400000">
            <a:off x="7321023" y="1611103"/>
            <a:ext cx="4235234" cy="469392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BEBB1F7-E9E5-F1AF-840D-4F6AF2BD32E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6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F5CB-8CE1-EC84-9157-D14AE858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FB51-5289-C353-48D0-04409553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Modeling and Simulating an Accelerator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607B1-417E-2DBB-ED5D-D02B33B5A281}"/>
              </a:ext>
            </a:extLst>
          </p:cNvPr>
          <p:cNvSpPr/>
          <p:nvPr/>
        </p:nvSpPr>
        <p:spPr>
          <a:xfrm>
            <a:off x="495300" y="3356742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C/C++ Functional Description of Acc.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2ECF1-847C-D9F5-3EB8-84DDBD5DC83D}"/>
              </a:ext>
            </a:extLst>
          </p:cNvPr>
          <p:cNvSpPr/>
          <p:nvPr/>
        </p:nvSpPr>
        <p:spPr>
          <a:xfrm>
            <a:off x="3245434" y="337907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LLVM Intermediate Representation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A0C6DD0-9169-371B-9C02-D47848D6EC7E}"/>
              </a:ext>
            </a:extLst>
          </p:cNvPr>
          <p:cNvSpPr/>
          <p:nvPr/>
        </p:nvSpPr>
        <p:spPr>
          <a:xfrm>
            <a:off x="2638915" y="3792870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BA1EB09-A75E-EDCA-D9D1-0526BF7FE04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CEFD0-B514-62B5-4B5C-34E44A3B6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4EDB-1A54-9455-C4FF-3D4801DB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Modeling and Simulating an Accelerator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55D53-1BCC-53AD-8632-02634F25855F}"/>
              </a:ext>
            </a:extLst>
          </p:cNvPr>
          <p:cNvSpPr/>
          <p:nvPr/>
        </p:nvSpPr>
        <p:spPr>
          <a:xfrm>
            <a:off x="495300" y="3356742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C/C++ Functional Description of Acc.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EE221-E1CA-46AF-33D8-F0D8FBB6F05C}"/>
              </a:ext>
            </a:extLst>
          </p:cNvPr>
          <p:cNvSpPr/>
          <p:nvPr/>
        </p:nvSpPr>
        <p:spPr>
          <a:xfrm>
            <a:off x="3245434" y="337907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LLVM Intermediate Representation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990E87-ADC5-3D0F-7128-6E2D01CD9B04}"/>
              </a:ext>
            </a:extLst>
          </p:cNvPr>
          <p:cNvSpPr/>
          <p:nvPr/>
        </p:nvSpPr>
        <p:spPr>
          <a:xfrm>
            <a:off x="3288124" y="4968277"/>
            <a:ext cx="1846713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Hardware Profile Generated at Design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51DCBB-B005-4433-E829-57D7AA0D07D8}"/>
              </a:ext>
            </a:extLst>
          </p:cNvPr>
          <p:cNvSpPr/>
          <p:nvPr/>
        </p:nvSpPr>
        <p:spPr>
          <a:xfrm>
            <a:off x="3238500" y="1611310"/>
            <a:ext cx="2032000" cy="12436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System-level Description (AccCluster, DMA, SPM)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6064234D-E8B2-6B88-A3FF-7C5453AFCF13}"/>
              </a:ext>
            </a:extLst>
          </p:cNvPr>
          <p:cNvSpPr/>
          <p:nvPr/>
        </p:nvSpPr>
        <p:spPr>
          <a:xfrm>
            <a:off x="4047727" y="2919259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E5A56E51-B026-A8C0-D6A6-F629599890C0}"/>
              </a:ext>
            </a:extLst>
          </p:cNvPr>
          <p:cNvSpPr/>
          <p:nvPr/>
        </p:nvSpPr>
        <p:spPr>
          <a:xfrm>
            <a:off x="4047729" y="4510317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099A7FC-2D78-49DA-D673-0B06E2EA1067}"/>
              </a:ext>
            </a:extLst>
          </p:cNvPr>
          <p:cNvSpPr/>
          <p:nvPr/>
        </p:nvSpPr>
        <p:spPr>
          <a:xfrm>
            <a:off x="2638915" y="3792870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62CFFE5-63C4-CA86-8830-AE4D201C278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3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581D0-480E-AB15-9F96-DDF927EBD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1113-D427-063C-9177-F0C1D87F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795"/>
            <a:ext cx="10668000" cy="1066800"/>
          </a:xfrm>
        </p:spPr>
        <p:txBody>
          <a:bodyPr/>
          <a:lstStyle/>
          <a:p>
            <a:r>
              <a:rPr lang="en-US" dirty="0"/>
              <a:t>Global Datacenter Electricity Consumption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08A49D-871B-B4F7-869D-A65DD77C5102}"/>
              </a:ext>
            </a:extLst>
          </p:cNvPr>
          <p:cNvSpPr txBox="1"/>
          <p:nvPr/>
        </p:nvSpPr>
        <p:spPr>
          <a:xfrm>
            <a:off x="0" y="6573525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Source: IEA (2025), Energy and AI, IEA, Paris https://www.iea.org/reports/energy-and-ai, License: CC BY 4.0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1DF2EA-725A-D522-EDBD-7BC2BF3C47B3}"/>
              </a:ext>
            </a:extLst>
          </p:cNvPr>
          <p:cNvGrpSpPr/>
          <p:nvPr/>
        </p:nvGrpSpPr>
        <p:grpSpPr>
          <a:xfrm>
            <a:off x="6120130" y="1780333"/>
            <a:ext cx="5577700" cy="4363061"/>
            <a:chOff x="481330" y="1871773"/>
            <a:chExt cx="5577700" cy="43630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C796C72-1BAC-48B5-5C63-A105864BB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330" y="2600960"/>
              <a:ext cx="5508161" cy="333481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8B8E348-F47A-1CDC-9F44-A8676D572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9760" y="6034420"/>
              <a:ext cx="3110002" cy="20041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B5E255F-5E57-0778-6686-E56625D78B6C}"/>
                </a:ext>
              </a:extLst>
            </p:cNvPr>
            <p:cNvSpPr txBox="1"/>
            <p:nvPr/>
          </p:nvSpPr>
          <p:spPr>
            <a:xfrm>
              <a:off x="550870" y="1871773"/>
              <a:ext cx="55081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Shift toward heterogeneity:</a:t>
              </a:r>
              <a:r>
                <a:rPr lang="en-US" sz="2000" dirty="0"/>
                <a:t> By 2030, </a:t>
              </a:r>
              <a:r>
                <a:rPr lang="en-US" sz="2000" b="1" dirty="0"/>
                <a:t>accelerated servers</a:t>
              </a:r>
              <a:r>
                <a:rPr lang="en-US" sz="2000" dirty="0"/>
                <a:t> are projected to deliver </a:t>
              </a:r>
              <a:r>
                <a:rPr lang="en-US" sz="2000" b="1" dirty="0"/>
                <a:t>~50% of total compute</a:t>
              </a:r>
              <a:r>
                <a:rPr lang="en-US" sz="2000" dirty="0"/>
                <a:t> while comprising </a:t>
              </a:r>
              <a:r>
                <a:rPr lang="en-US" sz="2000" b="1" dirty="0"/>
                <a:t>&lt;10% of server stock</a:t>
              </a:r>
              <a:endParaRPr lang="en-IN" sz="20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7C57179-3F76-5644-FE9E-D642E3748338}"/>
              </a:ext>
            </a:extLst>
          </p:cNvPr>
          <p:cNvGrpSpPr/>
          <p:nvPr/>
        </p:nvGrpSpPr>
        <p:grpSpPr>
          <a:xfrm>
            <a:off x="433850" y="1780334"/>
            <a:ext cx="5526260" cy="4576683"/>
            <a:chOff x="6184410" y="1871774"/>
            <a:chExt cx="5526260" cy="457668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23EFABB-1C95-11F8-038D-1C9A76C99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731" y="2688901"/>
              <a:ext cx="5465939" cy="3215107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2194A4-8596-201A-931B-C6C94F4DED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1808" y="3042305"/>
              <a:ext cx="0" cy="26435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060E5F0-128E-EFE4-4E33-CDE6AF1F9222}"/>
                </a:ext>
              </a:extLst>
            </p:cNvPr>
            <p:cNvGrpSpPr/>
            <p:nvPr/>
          </p:nvGrpSpPr>
          <p:grpSpPr>
            <a:xfrm>
              <a:off x="6964852" y="6029075"/>
              <a:ext cx="4587068" cy="419382"/>
              <a:chOff x="6964852" y="6029075"/>
              <a:chExt cx="4587068" cy="419382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D9ED7BD4-B67D-FDC7-F6DE-9970C9170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16079"/>
              <a:stretch>
                <a:fillRect/>
              </a:stretch>
            </p:blipFill>
            <p:spPr>
              <a:xfrm>
                <a:off x="6964852" y="6029075"/>
                <a:ext cx="4587068" cy="419382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1D13A35-8C49-06CA-4FA5-F7577858F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86689" b="55614"/>
              <a:stretch>
                <a:fillRect/>
              </a:stretch>
            </p:blipFill>
            <p:spPr>
              <a:xfrm>
                <a:off x="8527643" y="6262312"/>
                <a:ext cx="727565" cy="186145"/>
              </a:xfrm>
              <a:prstGeom prst="rect">
                <a:avLst/>
              </a:prstGeom>
            </p:spPr>
          </p:pic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C5669F-3EAB-D0FC-CCA2-E2662E3D5592}"/>
                </a:ext>
              </a:extLst>
            </p:cNvPr>
            <p:cNvSpPr txBox="1"/>
            <p:nvPr/>
          </p:nvSpPr>
          <p:spPr>
            <a:xfrm>
              <a:off x="6184410" y="1871774"/>
              <a:ext cx="550816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Escalating Power Demands:</a:t>
              </a:r>
              <a:r>
                <a:rPr lang="en-US" sz="2000" dirty="0"/>
                <a:t> Datacenter electricity consumption expected to </a:t>
              </a:r>
              <a:r>
                <a:rPr lang="en-US" sz="2000" b="1" dirty="0"/>
                <a:t>triple by 2030</a:t>
              </a:r>
              <a:r>
                <a:rPr lang="en-US" sz="2000" dirty="0"/>
                <a:t>, with </a:t>
              </a:r>
              <a:r>
                <a:rPr lang="en-US" sz="2000" b="1" dirty="0"/>
                <a:t>accel-rich servers driving majority </a:t>
              </a:r>
              <a:r>
                <a:rPr lang="en-US" sz="2000" dirty="0"/>
                <a:t>of the growth.</a:t>
              </a:r>
              <a:endParaRPr lang="en-IN" sz="2000" dirty="0"/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C0F2916-FAA9-02D5-BF43-119A881CBB64}"/>
              </a:ext>
            </a:extLst>
          </p:cNvPr>
          <p:cNvCxnSpPr>
            <a:cxnSpLocks/>
          </p:cNvCxnSpPr>
          <p:nvPr/>
        </p:nvCxnSpPr>
        <p:spPr>
          <a:xfrm>
            <a:off x="1059180" y="4895850"/>
            <a:ext cx="47701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70FA29B-5AA0-C628-2A72-24493FFBDD01}"/>
              </a:ext>
            </a:extLst>
          </p:cNvPr>
          <p:cNvCxnSpPr>
            <a:cxnSpLocks/>
          </p:cNvCxnSpPr>
          <p:nvPr/>
        </p:nvCxnSpPr>
        <p:spPr>
          <a:xfrm>
            <a:off x="1028700" y="3128010"/>
            <a:ext cx="48006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rrow: Up 98">
            <a:extLst>
              <a:ext uri="{FF2B5EF4-FFF2-40B4-BE49-F238E27FC236}">
                <a16:creationId xmlns:a16="http://schemas.microsoft.com/office/drawing/2014/main" id="{C4164060-F1F4-7129-CE07-C813D1D0F4DE}"/>
              </a:ext>
            </a:extLst>
          </p:cNvPr>
          <p:cNvSpPr/>
          <p:nvPr/>
        </p:nvSpPr>
        <p:spPr>
          <a:xfrm>
            <a:off x="5783534" y="3128011"/>
            <a:ext cx="158477" cy="1767840"/>
          </a:xfrm>
          <a:prstGeom prst="upArrow">
            <a:avLst>
              <a:gd name="adj1" fmla="val 33333"/>
              <a:gd name="adj2" fmla="val 8221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E9B181B-2B78-0C13-2386-1CD45724AFF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8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F65-A287-80D6-1990-42E20370B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D5EF-4472-3CA6-DC83-CAF7289C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Modeling and Simulating an Accelerator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28043-E732-C30E-59AA-9B5AD0ED1EFF}"/>
              </a:ext>
            </a:extLst>
          </p:cNvPr>
          <p:cNvSpPr/>
          <p:nvPr/>
        </p:nvSpPr>
        <p:spPr>
          <a:xfrm>
            <a:off x="495300" y="3356742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C/C++ Functional Description of Acc.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BE074-9AD1-6C55-B105-0FA8345EB269}"/>
              </a:ext>
            </a:extLst>
          </p:cNvPr>
          <p:cNvSpPr/>
          <p:nvPr/>
        </p:nvSpPr>
        <p:spPr>
          <a:xfrm>
            <a:off x="3245434" y="337907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LLVM Intermediate Representation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A8C20-A5A9-C66F-D39F-D9C6439A5211}"/>
              </a:ext>
            </a:extLst>
          </p:cNvPr>
          <p:cNvSpPr/>
          <p:nvPr/>
        </p:nvSpPr>
        <p:spPr>
          <a:xfrm>
            <a:off x="3288124" y="4968277"/>
            <a:ext cx="1846713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Hardware Profile Generated at Design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5753E-2781-D3F2-74A7-74738B8A37F0}"/>
              </a:ext>
            </a:extLst>
          </p:cNvPr>
          <p:cNvSpPr/>
          <p:nvPr/>
        </p:nvSpPr>
        <p:spPr>
          <a:xfrm>
            <a:off x="3238500" y="1611310"/>
            <a:ext cx="2032000" cy="12436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System-level Description (AccCluster, DMA, SPM)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DCB58-6EC2-D0A7-74A9-6827561F433E}"/>
              </a:ext>
            </a:extLst>
          </p:cNvPr>
          <p:cNvSpPr/>
          <p:nvPr/>
        </p:nvSpPr>
        <p:spPr>
          <a:xfrm>
            <a:off x="6440387" y="169974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Host-side Program that launches and monitors the Acc.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27D48DE6-DEB9-2CED-6F29-EE0D6E2063EC}"/>
              </a:ext>
            </a:extLst>
          </p:cNvPr>
          <p:cNvSpPr/>
          <p:nvPr/>
        </p:nvSpPr>
        <p:spPr>
          <a:xfrm>
            <a:off x="4047727" y="2919259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20FE9A7E-1546-3905-25D9-0E1FC07C9620}"/>
              </a:ext>
            </a:extLst>
          </p:cNvPr>
          <p:cNvSpPr/>
          <p:nvPr/>
        </p:nvSpPr>
        <p:spPr>
          <a:xfrm>
            <a:off x="4047729" y="4510317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2396832-D747-75AD-AF48-98B03B659338}"/>
              </a:ext>
            </a:extLst>
          </p:cNvPr>
          <p:cNvSpPr/>
          <p:nvPr/>
        </p:nvSpPr>
        <p:spPr>
          <a:xfrm>
            <a:off x="2638915" y="3792870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D8A01A6-FA8C-F502-4218-582DFCCB8CC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75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F0A6-F00C-8AAE-411F-42E20CDFD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21C3-9AFA-0550-F4ED-5B32BE4B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Modeling and Simulating an Accelerator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E8E9B-89D3-2AD7-185C-F59F8DD52FCF}"/>
              </a:ext>
            </a:extLst>
          </p:cNvPr>
          <p:cNvSpPr/>
          <p:nvPr/>
        </p:nvSpPr>
        <p:spPr>
          <a:xfrm>
            <a:off x="495300" y="3356742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C/C++ Functional Description of Acc.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97464-DDF9-4C06-7095-00F0A0F10152}"/>
              </a:ext>
            </a:extLst>
          </p:cNvPr>
          <p:cNvSpPr/>
          <p:nvPr/>
        </p:nvSpPr>
        <p:spPr>
          <a:xfrm>
            <a:off x="3245434" y="337907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LLVM Intermediate Representation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A1450-9FC0-4A98-83FB-0FDCC2B93F38}"/>
              </a:ext>
            </a:extLst>
          </p:cNvPr>
          <p:cNvSpPr/>
          <p:nvPr/>
        </p:nvSpPr>
        <p:spPr>
          <a:xfrm>
            <a:off x="3288124" y="4968277"/>
            <a:ext cx="1846713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Hardware Profile Generated at Design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FD010-4736-AB90-E860-464043897B3D}"/>
              </a:ext>
            </a:extLst>
          </p:cNvPr>
          <p:cNvSpPr/>
          <p:nvPr/>
        </p:nvSpPr>
        <p:spPr>
          <a:xfrm>
            <a:off x="3238500" y="1611310"/>
            <a:ext cx="2032000" cy="12436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System-level Description (AccCluster, DMA, SPM)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D14CC-DE58-AE4A-6FF8-5CC2953C6D01}"/>
              </a:ext>
            </a:extLst>
          </p:cNvPr>
          <p:cNvSpPr/>
          <p:nvPr/>
        </p:nvSpPr>
        <p:spPr>
          <a:xfrm>
            <a:off x="6440387" y="169974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Host-side Program that launches and monitors the Acc.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5AB7D265-60FE-631A-DF58-B7CA437D939A}"/>
              </a:ext>
            </a:extLst>
          </p:cNvPr>
          <p:cNvSpPr/>
          <p:nvPr/>
        </p:nvSpPr>
        <p:spPr>
          <a:xfrm>
            <a:off x="4047727" y="2919259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2C34457D-E0A4-8D9B-AB79-D51E6199AC00}"/>
              </a:ext>
            </a:extLst>
          </p:cNvPr>
          <p:cNvSpPr/>
          <p:nvPr/>
        </p:nvSpPr>
        <p:spPr>
          <a:xfrm>
            <a:off x="4047729" y="4510317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B4A2EC2-8B1A-07D4-EBEC-31F32B7B667F}"/>
              </a:ext>
            </a:extLst>
          </p:cNvPr>
          <p:cNvSpPr/>
          <p:nvPr/>
        </p:nvSpPr>
        <p:spPr>
          <a:xfrm>
            <a:off x="2638915" y="3792870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1A2AC0-BBA7-E062-C6CE-72FC52DF6AFD}"/>
              </a:ext>
            </a:extLst>
          </p:cNvPr>
          <p:cNvSpPr/>
          <p:nvPr/>
        </p:nvSpPr>
        <p:spPr>
          <a:xfrm>
            <a:off x="6218501" y="3309223"/>
            <a:ext cx="2475773" cy="1161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Host-Accelerator System Model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8EE2CE-A129-A2C6-5FAC-082B5AB86CC8}"/>
              </a:ext>
            </a:extLst>
          </p:cNvPr>
          <p:cNvSpPr/>
          <p:nvPr/>
        </p:nvSpPr>
        <p:spPr>
          <a:xfrm>
            <a:off x="5462667" y="3774476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457E6D1-8ECC-B9D4-1809-564CF65A6F75}"/>
              </a:ext>
            </a:extLst>
          </p:cNvPr>
          <p:cNvSpPr/>
          <p:nvPr/>
        </p:nvSpPr>
        <p:spPr>
          <a:xfrm rot="16200000" flipH="1">
            <a:off x="7254695" y="2959402"/>
            <a:ext cx="403385" cy="194546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F66BFEE-78B7-3C12-7983-FE55720FB87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8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F25C7-48A7-8CDC-2259-5B336F659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8453-8A9C-34CC-8827-615EE4DF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Modeling and Simulating an Accelerator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E0774-0F6F-A743-851D-D955D4AB3A7A}"/>
              </a:ext>
            </a:extLst>
          </p:cNvPr>
          <p:cNvSpPr/>
          <p:nvPr/>
        </p:nvSpPr>
        <p:spPr>
          <a:xfrm>
            <a:off x="495300" y="3356742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C/C++ Functional Description of Acc.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26A4A-32B4-8DF8-CE89-8C344F84C70B}"/>
              </a:ext>
            </a:extLst>
          </p:cNvPr>
          <p:cNvSpPr/>
          <p:nvPr/>
        </p:nvSpPr>
        <p:spPr>
          <a:xfrm>
            <a:off x="3245434" y="337907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LLVM Intermediate Representation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876E86-6B31-2794-63F4-D2E32BA455B5}"/>
              </a:ext>
            </a:extLst>
          </p:cNvPr>
          <p:cNvSpPr/>
          <p:nvPr/>
        </p:nvSpPr>
        <p:spPr>
          <a:xfrm>
            <a:off x="3288124" y="4968277"/>
            <a:ext cx="1846713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Hardware Profile Generated at Design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2F60D-2E07-0EEF-D4B9-22856079F09A}"/>
              </a:ext>
            </a:extLst>
          </p:cNvPr>
          <p:cNvSpPr/>
          <p:nvPr/>
        </p:nvSpPr>
        <p:spPr>
          <a:xfrm>
            <a:off x="3238500" y="1611310"/>
            <a:ext cx="2032000" cy="12436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System-level Description (AccCluster, DMA, SPM)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91EED7-BCBE-397B-09F6-ED0DF748CE57}"/>
              </a:ext>
            </a:extLst>
          </p:cNvPr>
          <p:cNvSpPr/>
          <p:nvPr/>
        </p:nvSpPr>
        <p:spPr>
          <a:xfrm>
            <a:off x="6440387" y="1699746"/>
            <a:ext cx="20320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Host-side Program that launches and monitors the Acc.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F0F1FC98-7D47-A598-3B63-AE0E8D766A79}"/>
              </a:ext>
            </a:extLst>
          </p:cNvPr>
          <p:cNvSpPr/>
          <p:nvPr/>
        </p:nvSpPr>
        <p:spPr>
          <a:xfrm>
            <a:off x="4047727" y="2919259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58F69C03-2B1B-5548-1E65-4226705677D8}"/>
              </a:ext>
            </a:extLst>
          </p:cNvPr>
          <p:cNvSpPr/>
          <p:nvPr/>
        </p:nvSpPr>
        <p:spPr>
          <a:xfrm>
            <a:off x="4047729" y="4510317"/>
            <a:ext cx="327505" cy="350865"/>
          </a:xfrm>
          <a:prstGeom prst="plus">
            <a:avLst>
              <a:gd name="adj" fmla="val 418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5C94BC5-680C-284A-CB58-98F795A7DB2D}"/>
              </a:ext>
            </a:extLst>
          </p:cNvPr>
          <p:cNvSpPr/>
          <p:nvPr/>
        </p:nvSpPr>
        <p:spPr>
          <a:xfrm>
            <a:off x="2638915" y="3792870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D4ED06-9308-65B2-4270-F96AA9019ED0}"/>
              </a:ext>
            </a:extLst>
          </p:cNvPr>
          <p:cNvSpPr/>
          <p:nvPr/>
        </p:nvSpPr>
        <p:spPr>
          <a:xfrm>
            <a:off x="6218501" y="3309223"/>
            <a:ext cx="2475773" cy="1161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/>
              <a:t>Host-Accelerator System Model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A8D0A58-2BD1-3B79-39C9-6EDE2EC10C7D}"/>
              </a:ext>
            </a:extLst>
          </p:cNvPr>
          <p:cNvSpPr/>
          <p:nvPr/>
        </p:nvSpPr>
        <p:spPr>
          <a:xfrm>
            <a:off x="5462667" y="3774476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EA6FA-FB22-A3FC-F615-05002577E645}"/>
              </a:ext>
            </a:extLst>
          </p:cNvPr>
          <p:cNvSpPr/>
          <p:nvPr/>
        </p:nvSpPr>
        <p:spPr>
          <a:xfrm>
            <a:off x="9553085" y="3496075"/>
            <a:ext cx="1900660" cy="8328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Simulate using run_system.sh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19C82-04D0-187F-0EDF-731676464686}"/>
              </a:ext>
            </a:extLst>
          </p:cNvPr>
          <p:cNvSpPr txBox="1"/>
          <p:nvPr/>
        </p:nvSpPr>
        <p:spPr>
          <a:xfrm>
            <a:off x="9474035" y="4360407"/>
            <a:ext cx="2058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i="0" u="none" strike="noStrike" dirty="0">
                <a:solidFill>
                  <a:srgbClr val="353535"/>
                </a:solidFill>
                <a:effectLst/>
                <a:latin typeface="Consolas" panose="020B0609020204030204" pitchFamily="49" charset="0"/>
              </a:rPr>
              <a:t>m5out/stats.txt </a:t>
            </a:r>
            <a:r>
              <a:rPr lang="en-IN" sz="1400" i="0" u="none" strike="noStrike" dirty="0">
                <a:solidFill>
                  <a:srgbClr val="353535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IN" sz="1400" dirty="0"/>
              <a:t>ycle counts, cache stats, DMA traffic etc.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69EDF23-B4CF-35C2-7CFF-C7DF9E6F09E5}"/>
              </a:ext>
            </a:extLst>
          </p:cNvPr>
          <p:cNvSpPr/>
          <p:nvPr/>
        </p:nvSpPr>
        <p:spPr>
          <a:xfrm rot="16200000" flipH="1">
            <a:off x="7254695" y="2959402"/>
            <a:ext cx="403385" cy="194546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D0265FE-3168-3A8B-9682-7CFF24B3E417}"/>
              </a:ext>
            </a:extLst>
          </p:cNvPr>
          <p:cNvSpPr/>
          <p:nvPr/>
        </p:nvSpPr>
        <p:spPr>
          <a:xfrm>
            <a:off x="8830321" y="3820511"/>
            <a:ext cx="518449" cy="194544"/>
          </a:xfrm>
          <a:prstGeom prst="rightArrow">
            <a:avLst>
              <a:gd name="adj1" fmla="val 50000"/>
              <a:gd name="adj2" fmla="val 85337"/>
            </a:avLst>
          </a:prstGeom>
          <a:ln>
            <a:solidFill>
              <a:srgbClr val="DF888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AA54C3-E7FD-E4F6-8772-A0D6930EED8B}"/>
              </a:ext>
            </a:extLst>
          </p:cNvPr>
          <p:cNvSpPr txBox="1"/>
          <p:nvPr/>
        </p:nvSpPr>
        <p:spPr>
          <a:xfrm>
            <a:off x="9337400" y="5855015"/>
            <a:ext cx="23320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IN" sz="1400" b="1" dirty="0">
                <a:latin typeface="Consolas" panose="020B0609020204030204" pitchFamily="49" charset="0"/>
              </a:rPr>
              <a:t>m5out/system.terminal</a:t>
            </a:r>
            <a:r>
              <a:rPr lang="en-IN" sz="1400" dirty="0">
                <a:latin typeface="Consolas" panose="020B0609020204030204" pitchFamily="49" charset="0"/>
              </a:rPr>
              <a:t> </a:t>
            </a:r>
            <a:r>
              <a:rPr lang="en-IN" sz="1400" dirty="0"/>
              <a:t>Console prints from the host software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3F8AF4-6146-14D3-4B93-080DE9EE29CD}"/>
              </a:ext>
            </a:extLst>
          </p:cNvPr>
          <p:cNvSpPr txBox="1"/>
          <p:nvPr/>
        </p:nvSpPr>
        <p:spPr>
          <a:xfrm>
            <a:off x="9315937" y="5099071"/>
            <a:ext cx="23398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i="0" u="none" strike="noStrike" dirty="0">
                <a:solidFill>
                  <a:srgbClr val="353535"/>
                </a:solidFill>
                <a:effectLst/>
                <a:latin typeface="Consolas" panose="020B0609020204030204" pitchFamily="49" charset="0"/>
              </a:rPr>
              <a:t>m5out/</a:t>
            </a:r>
            <a:r>
              <a:rPr lang="en-IN" sz="1400" b="1" dirty="0">
                <a:solidFill>
                  <a:srgbClr val="353535"/>
                </a:solidFill>
                <a:latin typeface="Consolas" panose="020B0609020204030204" pitchFamily="49" charset="0"/>
              </a:rPr>
              <a:t>SALAM_power</a:t>
            </a:r>
            <a:r>
              <a:rPr lang="en-IN" sz="1400" b="1" i="0" u="none" strike="noStrike" dirty="0">
                <a:solidFill>
                  <a:srgbClr val="353535"/>
                </a:solidFill>
                <a:effectLst/>
                <a:latin typeface="Consolas" panose="020B0609020204030204" pitchFamily="49" charset="0"/>
              </a:rPr>
              <a:t>.csv </a:t>
            </a:r>
            <a:r>
              <a:rPr lang="en-IN" sz="1400" dirty="0">
                <a:solidFill>
                  <a:srgbClr val="353535"/>
                </a:solidFill>
                <a:latin typeface="Consolas" panose="020B0609020204030204" pitchFamily="49" charset="0"/>
              </a:rPr>
              <a:t>E</a:t>
            </a:r>
            <a:r>
              <a:rPr lang="en-IN" sz="1400" i="0" u="none" strike="noStrike" dirty="0">
                <a:solidFill>
                  <a:srgbClr val="353535"/>
                </a:solidFill>
                <a:effectLst/>
              </a:rPr>
              <a:t>ner</a:t>
            </a:r>
            <a:r>
              <a:rPr lang="en-IN" sz="1400" dirty="0">
                <a:solidFill>
                  <a:srgbClr val="353535"/>
                </a:solidFill>
              </a:rPr>
              <a:t>gy area breakdown if Cacti-SALAM is run</a:t>
            </a:r>
            <a:endParaRPr lang="en-IN" sz="14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D55629D-B0E5-8215-364A-E4F36090F31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46555-5F76-AFF5-841D-70AE801B2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C26C-F1C2-2C2E-5C4B-0F91C583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32EA-2C49-4C94-FD35-9F963F227B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2063967"/>
            <a:ext cx="11036300" cy="40523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Background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Integration Methodology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Frequency Scaling Study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Results and Analysis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Conclusions and Future Work</a:t>
            </a:r>
          </a:p>
          <a:p>
            <a:pPr>
              <a:spcAft>
                <a:spcPts val="600"/>
              </a:spcAft>
            </a:pPr>
            <a:endParaRPr lang="en-IN" sz="2400" dirty="0">
              <a:latin typeface="Calibri 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699D75-96A3-D71D-F3CB-B042B805D2B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CFFE5-8454-B6E5-705B-5685A8A0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521A-F336-93A4-9DD0-AD6108D6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Case Study: Extreme Frequency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0FDD-E666-A29A-0C20-3684D73D7C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0917338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Prior studies suggest accelerators are viable candidates for many GHz-scale execution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Advanced cooling enables transient high-frequency operation (“computational sprinting”).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AF007-3909-3C1C-CAFE-D9C5AE7CA12E}"/>
              </a:ext>
            </a:extLst>
          </p:cNvPr>
          <p:cNvSpPr txBox="1"/>
          <p:nvPr/>
        </p:nvSpPr>
        <p:spPr>
          <a:xfrm>
            <a:off x="0" y="6573525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Source: Raghavan et al, HPCA 2012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FC575-1D3D-485B-8B65-4A4DAB5F652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3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EEB02-18FB-AB4A-E48F-9316BF8D9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42B7-2B8E-8720-35EA-9AE2724D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Case Study: Extreme Frequency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976C-0122-B39E-87D1-F1E2D59885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0917338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Prior studies suggest accelerators are viable candidates for multi GHz-scale execution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Advanced cooling enables transient high-frequency operation (“computational sprinting”).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E22DA-8A74-44BB-66CC-E6EA79B8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446"/>
          <a:stretch>
            <a:fillRect/>
          </a:stretch>
        </p:blipFill>
        <p:spPr>
          <a:xfrm>
            <a:off x="649822" y="3256014"/>
            <a:ext cx="6623338" cy="151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2B3431-9A9D-5625-DC80-BF087EB678E2}"/>
              </a:ext>
            </a:extLst>
          </p:cNvPr>
          <p:cNvSpPr txBox="1"/>
          <p:nvPr/>
        </p:nvSpPr>
        <p:spPr>
          <a:xfrm>
            <a:off x="0" y="6573525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Source: Raghavan et al, HPCA 2012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46302-1537-3B6D-DC93-949A4723F673}"/>
              </a:ext>
            </a:extLst>
          </p:cNvPr>
          <p:cNvSpPr txBox="1"/>
          <p:nvPr/>
        </p:nvSpPr>
        <p:spPr>
          <a:xfrm>
            <a:off x="987504" y="4774636"/>
            <a:ext cx="2817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Normal Mode Operation</a:t>
            </a:r>
            <a:endParaRPr lang="en-IN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07C5F-DCDC-F8C4-2AE3-D440769785A0}"/>
              </a:ext>
            </a:extLst>
          </p:cNvPr>
          <p:cNvSpPr txBox="1"/>
          <p:nvPr/>
        </p:nvSpPr>
        <p:spPr>
          <a:xfrm>
            <a:off x="4509944" y="4774290"/>
            <a:ext cx="2446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High-Frequency Operation</a:t>
            </a:r>
            <a:endParaRPr lang="en-IN" sz="1600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2163F17-4AE2-B6C9-7F38-A5AAD1AE1DD9}"/>
              </a:ext>
            </a:extLst>
          </p:cNvPr>
          <p:cNvSpPr/>
          <p:nvPr/>
        </p:nvSpPr>
        <p:spPr>
          <a:xfrm>
            <a:off x="7670188" y="3077400"/>
            <a:ext cx="3345421" cy="1116227"/>
          </a:xfrm>
          <a:prstGeom prst="wedgeRoundRectCallout">
            <a:avLst>
              <a:gd name="adj1" fmla="val -69187"/>
              <a:gd name="adj2" fmla="val 621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Exceeds TDP; cannot be sustained for too long. No meaningful work completed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58FF0-E7C0-83A9-23D6-46D85203FE7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2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72B6E-3B7A-C0EA-1F70-D2B66EF75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F63E-F1D0-4623-72F4-C67F2753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Case Study: Extreme Frequency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45C7D-A4B7-DE72-31F6-CA89C4040C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0917338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Prior studies suggest accelerators are viable candidates for multi GHz-scale execution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Advanced cooling enables transient high-frequency operation (“computational sprinting”).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95079-5075-F622-BB32-1C7AD301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1" y="3256014"/>
            <a:ext cx="9804555" cy="151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73C7DD-86AF-A038-1046-9B159CF3200F}"/>
              </a:ext>
            </a:extLst>
          </p:cNvPr>
          <p:cNvSpPr txBox="1"/>
          <p:nvPr/>
        </p:nvSpPr>
        <p:spPr>
          <a:xfrm>
            <a:off x="0" y="6573525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Source: Raghavan et al, HPCA 2012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BC23-2E63-CC3B-52AF-5AF5A0253ABD}"/>
              </a:ext>
            </a:extLst>
          </p:cNvPr>
          <p:cNvSpPr txBox="1"/>
          <p:nvPr/>
        </p:nvSpPr>
        <p:spPr>
          <a:xfrm>
            <a:off x="987504" y="4774636"/>
            <a:ext cx="2817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Normal Mode Operation</a:t>
            </a:r>
            <a:endParaRPr lang="en-IN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9A495-378F-9F15-0217-683D04148AB1}"/>
              </a:ext>
            </a:extLst>
          </p:cNvPr>
          <p:cNvSpPr txBox="1"/>
          <p:nvPr/>
        </p:nvSpPr>
        <p:spPr>
          <a:xfrm>
            <a:off x="4509944" y="4774290"/>
            <a:ext cx="2446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High-Frequency Operation</a:t>
            </a:r>
            <a:endParaRPr lang="en-IN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B1442-C8B8-6CB7-E24D-060231FF936C}"/>
              </a:ext>
            </a:extLst>
          </p:cNvPr>
          <p:cNvSpPr txBox="1"/>
          <p:nvPr/>
        </p:nvSpPr>
        <p:spPr>
          <a:xfrm>
            <a:off x="7260367" y="4774636"/>
            <a:ext cx="3295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Cooled High-Frequency Operation</a:t>
            </a:r>
            <a:endParaRPr lang="en-IN" sz="16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4F3BD0D-7BD5-CB91-3841-04FDE98B9A33}"/>
              </a:ext>
            </a:extLst>
          </p:cNvPr>
          <p:cNvSpPr/>
          <p:nvPr/>
        </p:nvSpPr>
        <p:spPr>
          <a:xfrm>
            <a:off x="8492360" y="5322944"/>
            <a:ext cx="3216754" cy="970314"/>
          </a:xfrm>
          <a:prstGeom prst="wedgeRoundRectCallout">
            <a:avLst>
              <a:gd name="adj1" fmla="val -35872"/>
              <a:gd name="adj2" fmla="val -700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Cooling allows for longer “sprints” – making them actually beneficial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6576EF-7365-067F-2992-862486FD58B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036C1-AAD5-2E63-213E-BDA667F4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D991-41C8-81A7-B1D9-CE8AB871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Case Study: Extreme Frequency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9DF8-CA4A-69ED-0D00-37DAAA344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0917338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Prior studies suggest accelerators are viable candidates for multi GHz-scale execution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Advanced cooling enables transient high-frequency operation (“computational sprinting”).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200" dirty="0">
              <a:latin typeface="Calibri 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Calibri "/>
              </a:rPr>
              <a:t>Use the integrated framework to evaluate accelerator performance up to 20 GHz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73D08-1DCF-DBFF-5BE7-EE31A380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1" y="3256014"/>
            <a:ext cx="9804555" cy="151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D8F596-21DC-5121-FD2A-57E333C6E8AD}"/>
              </a:ext>
            </a:extLst>
          </p:cNvPr>
          <p:cNvSpPr txBox="1"/>
          <p:nvPr/>
        </p:nvSpPr>
        <p:spPr>
          <a:xfrm>
            <a:off x="0" y="6573525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Source: Raghavan et al, HPCA 2012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5EA82-1371-CFB2-A94F-6F7EF491E242}"/>
              </a:ext>
            </a:extLst>
          </p:cNvPr>
          <p:cNvSpPr txBox="1"/>
          <p:nvPr/>
        </p:nvSpPr>
        <p:spPr>
          <a:xfrm>
            <a:off x="987504" y="4774636"/>
            <a:ext cx="2817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Normal Mode Operation</a:t>
            </a:r>
            <a:endParaRPr lang="en-IN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CBC06-019B-9CE6-4A24-9915FD49DE5A}"/>
              </a:ext>
            </a:extLst>
          </p:cNvPr>
          <p:cNvSpPr txBox="1"/>
          <p:nvPr/>
        </p:nvSpPr>
        <p:spPr>
          <a:xfrm>
            <a:off x="4509944" y="4774290"/>
            <a:ext cx="2446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High-Frequency Operation</a:t>
            </a:r>
            <a:endParaRPr lang="en-IN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6D8AB-FB35-D4CD-817C-8CF598097D53}"/>
              </a:ext>
            </a:extLst>
          </p:cNvPr>
          <p:cNvSpPr txBox="1"/>
          <p:nvPr/>
        </p:nvSpPr>
        <p:spPr>
          <a:xfrm>
            <a:off x="7260367" y="4774636"/>
            <a:ext cx="3295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ea typeface="ＭＳ Ｐゴシック" pitchFamily="-65" charset="-128"/>
                <a:cs typeface="Arial" pitchFamily="34" charset="0"/>
              </a:rPr>
              <a:t>Cooled High-Frequency Operation</a:t>
            </a:r>
            <a:endParaRPr lang="en-IN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94B3-180F-4D7A-7206-BFD1F6DB3B9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675D-6373-094D-AE8F-1CF8E26B1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3108-3939-AF9E-589C-6579B7A7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B543-4AA6-AEE5-25BC-B840CE9287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0917338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+mn-lt"/>
              </a:rPr>
              <a:t>Limit study to examine upper bound on performance and energy efficiency gains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+mn-lt"/>
              </a:rPr>
              <a:t>Use small test inputs, configured to fit in accelerator scratchpad.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latin typeface="+mn-lt"/>
              </a:rPr>
              <a:t>Isolates compute, eliminating any memory and interconnect bottlenecks</a:t>
            </a:r>
          </a:p>
          <a:p>
            <a:pPr>
              <a:spcAft>
                <a:spcPts val="600"/>
              </a:spcAft>
            </a:pPr>
            <a:r>
              <a:rPr lang="en-US" sz="2200" kern="0" dirty="0">
                <a:latin typeface="+mn-lt"/>
                <a:ea typeface="ＭＳ Ｐゴシック" pitchFamily="-65" charset="-128"/>
              </a:rPr>
              <a:t>Simulator Changes: Refined timing logic in LLVM Runtime, DMA, and interfaces to enable sub-cycle event resolution.</a:t>
            </a:r>
          </a:p>
          <a:p>
            <a:pPr>
              <a:spcAft>
                <a:spcPts val="600"/>
              </a:spcAft>
            </a:pPr>
            <a:r>
              <a:rPr lang="en-US" sz="2200" kern="0" dirty="0">
                <a:latin typeface="+mn-lt"/>
                <a:ea typeface="ＭＳ Ｐゴシック" pitchFamily="-65" charset="-128"/>
              </a:rPr>
              <a:t>Single accelerator instantiated with ARM DerivO3 CPU as host system.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+mn-lt"/>
              </a:rPr>
              <a:t>Sweep accelerator frequency from 0.1 to 20 GHz.</a:t>
            </a:r>
          </a:p>
          <a:p>
            <a:pPr>
              <a:spcAft>
                <a:spcPts val="600"/>
              </a:spcAft>
            </a:pPr>
            <a:r>
              <a:rPr lang="en-US" sz="2200" kern="0" dirty="0">
                <a:latin typeface="+mn-lt"/>
                <a:ea typeface="ＭＳ Ｐゴシック" pitchFamily="-65" charset="-128"/>
              </a:rPr>
              <a:t>Simulate MachSuite kernels to measure:</a:t>
            </a:r>
          </a:p>
          <a:p>
            <a:pPr lvl="1">
              <a:spcAft>
                <a:spcPts val="600"/>
              </a:spcAft>
            </a:pPr>
            <a:r>
              <a:rPr lang="en-US" sz="2000" kern="0" dirty="0">
                <a:latin typeface="+mn-lt"/>
                <a:ea typeface="ＭＳ Ｐゴシック" pitchFamily="-65" charset="-128"/>
              </a:rPr>
              <a:t>Runtime for Performance</a:t>
            </a:r>
          </a:p>
          <a:p>
            <a:pPr lvl="1">
              <a:spcAft>
                <a:spcPts val="600"/>
              </a:spcAft>
            </a:pPr>
            <a:r>
              <a:rPr lang="en-US" sz="2000" kern="0" dirty="0">
                <a:latin typeface="+mn-lt"/>
                <a:ea typeface="ＭＳ Ｐゴシック" pitchFamily="-65" charset="-128"/>
              </a:rPr>
              <a:t>Dynamic Power for Energy Efficiency</a:t>
            </a:r>
          </a:p>
          <a:p>
            <a:pPr marL="457200" indent="-457200" defTabSz="3490913" eaLnBrk="0" hangingPunct="0">
              <a:spcBef>
                <a:spcPts val="0"/>
              </a:spcBef>
              <a:spcAft>
                <a:spcPts val="900"/>
              </a:spcAft>
              <a:defRPr/>
            </a:pPr>
            <a:endParaRPr lang="en-US" sz="2200" kern="0" dirty="0">
              <a:latin typeface="+mn-lt"/>
              <a:ea typeface="ＭＳ Ｐゴシック" pitchFamily="-65" charset="-12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42F41C8-6547-8E03-0AB1-E4F0BF16F70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31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5E93D-BCCD-546E-B033-406412E03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C129-C53C-EFD8-8B10-C2B386DF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DF65-95D1-4AF7-C170-D6836F8C31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2063967"/>
            <a:ext cx="11036300" cy="40523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Background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Integration Methodology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Frequency Scaling Study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Results and Analysis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Conclusions and Future Work</a:t>
            </a:r>
          </a:p>
          <a:p>
            <a:pPr>
              <a:spcAft>
                <a:spcPts val="600"/>
              </a:spcAft>
            </a:pPr>
            <a:endParaRPr lang="en-IN" sz="2400" dirty="0">
              <a:latin typeface="Calibri 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1683A8-8FF1-1CD1-62F3-A5773C0D4C8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58EEA-8758-F981-002D-2D436AA08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9316-FDB6-68CC-33EB-21ED4099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Heterogeneity is the New Norm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8565E-C6D8-C649-C513-0356CF4E0EF8}"/>
              </a:ext>
            </a:extLst>
          </p:cNvPr>
          <p:cNvSpPr txBox="1"/>
          <p:nvPr/>
        </p:nvSpPr>
        <p:spPr>
          <a:xfrm>
            <a:off x="8975537" y="5950625"/>
            <a:ext cx="1796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000000"/>
                </a:solidFill>
                <a:effectLst/>
                <a:latin typeface="Inter"/>
              </a:rPr>
              <a:t>Apple A15 Bionic</a:t>
            </a:r>
          </a:p>
          <a:p>
            <a:pPr algn="ctr"/>
            <a:r>
              <a:rPr lang="en-IN" b="1" dirty="0">
                <a:solidFill>
                  <a:srgbClr val="000000"/>
                </a:solidFill>
                <a:latin typeface="Inter"/>
              </a:rPr>
              <a:t>Phones/Tablets</a:t>
            </a:r>
            <a:endParaRPr lang="en-IN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7D992A-26BF-E20A-269F-A6FFC3CB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248" y="3270751"/>
            <a:ext cx="4020625" cy="26181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3D1A91-628E-0507-1A8C-78DB13D5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37" y="3057010"/>
            <a:ext cx="3254884" cy="2831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9CB289-587A-2A48-CA15-CDC197D6A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479" y="2352371"/>
            <a:ext cx="2255804" cy="29108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89541CD-7C3C-66DF-A9E9-E289F4E442DD}"/>
              </a:ext>
            </a:extLst>
          </p:cNvPr>
          <p:cNvSpPr txBox="1"/>
          <p:nvPr/>
        </p:nvSpPr>
        <p:spPr>
          <a:xfrm>
            <a:off x="496916" y="5909862"/>
            <a:ext cx="3254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i="0" dirty="0">
                <a:solidFill>
                  <a:srgbClr val="000000"/>
                </a:solidFill>
                <a:effectLst/>
                <a:latin typeface="Inter"/>
              </a:rPr>
              <a:t>AWS Trainium2 NeuronCore-v3</a:t>
            </a:r>
          </a:p>
          <a:p>
            <a:pPr algn="ctr"/>
            <a:r>
              <a:rPr lang="en-IN" b="1" dirty="0">
                <a:solidFill>
                  <a:srgbClr val="000000"/>
                </a:solidFill>
                <a:latin typeface="Inter"/>
              </a:rPr>
              <a:t>Servers</a:t>
            </a:r>
            <a:endParaRPr lang="en-IN" b="1" dirty="0"/>
          </a:p>
        </p:txBody>
      </p:sp>
      <p:pic>
        <p:nvPicPr>
          <p:cNvPr id="2053" name="Picture 5" descr="Tripled AI hardware.">
            <a:extLst>
              <a:ext uri="{FF2B5EF4-FFF2-40B4-BE49-F238E27FC236}">
                <a16:creationId xmlns:a16="http://schemas.microsoft.com/office/drawing/2014/main" id="{EE2BBA8E-A905-C9AD-22C5-9C0742473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29281" r="74708" b="2989"/>
          <a:stretch>
            <a:fillRect/>
          </a:stretch>
        </p:blipFill>
        <p:spPr bwMode="auto">
          <a:xfrm>
            <a:off x="4812364" y="2352371"/>
            <a:ext cx="2255803" cy="34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68D529-3A98-A342-5B04-6751A2446926}"/>
              </a:ext>
            </a:extLst>
          </p:cNvPr>
          <p:cNvSpPr txBox="1"/>
          <p:nvPr/>
        </p:nvSpPr>
        <p:spPr>
          <a:xfrm>
            <a:off x="4312823" y="5916979"/>
            <a:ext cx="3254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i="0" dirty="0">
                <a:solidFill>
                  <a:srgbClr val="000000"/>
                </a:solidFill>
                <a:effectLst/>
                <a:latin typeface="Inter"/>
              </a:rPr>
              <a:t>Intel Meteor Lake</a:t>
            </a:r>
          </a:p>
          <a:p>
            <a:pPr algn="ctr"/>
            <a:r>
              <a:rPr lang="en-IN" b="1" dirty="0">
                <a:solidFill>
                  <a:srgbClr val="000000"/>
                </a:solidFill>
                <a:latin typeface="Inter"/>
              </a:rPr>
              <a:t>Laptops</a:t>
            </a:r>
            <a:endParaRPr lang="en-IN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964E74-2198-6A82-8064-E35AF67F3DDC}"/>
              </a:ext>
            </a:extLst>
          </p:cNvPr>
          <p:cNvSpPr txBox="1"/>
          <p:nvPr/>
        </p:nvSpPr>
        <p:spPr>
          <a:xfrm>
            <a:off x="0" y="6573525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Sources: AWS Docs Neuron, Intel Tech Tour, Chipwise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E4ADD3F-2535-93A3-AD26-FC31DC17B47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09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EE67-2CF9-D6F8-9EDF-6FB344D00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C345-962B-11D6-152C-00662B06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Preliminary Results: Performance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ACD0D7F-145A-C5AB-A3A3-26168C41E00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F2F4B4-DCB8-3BD9-30A9-A09146BD24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5984834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latin typeface="+mn-lt"/>
              </a:rPr>
              <a:t>0.1 – 2 GHz: Perf. is compute-bound, frequency helps</a:t>
            </a:r>
            <a:r>
              <a:rPr lang="en-US" sz="2200" dirty="0">
                <a:latin typeface="+mn-lt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n-lt"/>
              </a:rPr>
              <a:t>Small input sizes limit utilization for some benchmarks, reducing observable gains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+mn-lt"/>
              </a:rPr>
              <a:t>2 – 20 GHz: Performance plateaus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n-lt"/>
              </a:rPr>
              <a:t>Bottlenecks shift to CPU and DMA latency.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+mn-lt"/>
              </a:rPr>
              <a:t>Takeaway: </a:t>
            </a:r>
            <a:r>
              <a:rPr lang="en-US" sz="2200" dirty="0">
                <a:latin typeface="+mn-lt"/>
              </a:rPr>
              <a:t>Benefits of frequency scaling can be limited by both underutilization and system-level bottlenecks.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218D5-5FDE-F5C5-D1E3-2942ACBF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08" y="2084443"/>
            <a:ext cx="5406992" cy="34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5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1E5BD-EAEB-ED8F-C7D0-621B41D8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C600-E034-6F64-3B5B-9F448923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Preliminary Results: Dynamic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BCE9-D32A-2248-FB75-0DB468829D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682" y="1840447"/>
            <a:ext cx="6345328" cy="454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latin typeface="Calibri "/>
              </a:rPr>
              <a:t>0.1 – 2 GHz: Power shaped by active time reduction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 "/>
              </a:rPr>
              <a:t>Compute-bound kernels: Power decreases as faster execution shortens active duration; idle time dominates the average.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 "/>
              </a:rPr>
              <a:t>Others: Power stable/slightly rising; active time is non-negligible</a:t>
            </a:r>
            <a:r>
              <a:rPr lang="en-US" sz="1700" dirty="0">
                <a:latin typeface="Calibri 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Calibri "/>
              </a:rPr>
              <a:t>2 – 20 GHz: Power converges across all benchmarks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 "/>
              </a:rPr>
              <a:t>Active time becomes negligible, idle state dominates.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Calibri "/>
              </a:rPr>
              <a:t>Takeaway: </a:t>
            </a:r>
            <a:r>
              <a:rPr lang="en-US" sz="2200" dirty="0">
                <a:latin typeface="Calibri "/>
              </a:rPr>
              <a:t>Time-averaged power scaling is limited by shorter active phases and increasing idle time at higher frequencies.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A6BCDD-3FEE-3BAC-A141-EE6434AB4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23" y="1963479"/>
            <a:ext cx="5733918" cy="347212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E8B9D80-A1C5-6A6A-DBBA-02EEF3088AF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0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A62DB-5DC8-0C44-454F-AB7F9C382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610E-E8B4-7972-06D3-BD30263D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A06C2-D5C1-B9E0-ADA3-759D5A0893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2063967"/>
            <a:ext cx="11036300" cy="40523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Background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Integration Methodology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Frequency Scaling Study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Results and Analysis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Conclusions and Future Work</a:t>
            </a:r>
          </a:p>
          <a:p>
            <a:pPr>
              <a:spcAft>
                <a:spcPts val="600"/>
              </a:spcAft>
            </a:pPr>
            <a:endParaRPr lang="en-IN" sz="2400" dirty="0">
              <a:latin typeface="Calibri 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C08D0D-3D46-6F93-E3DA-F98F1ED8789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6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D3D68-648D-333A-8466-0CDBBC54E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EA81-5F37-8514-DC92-C725B4E3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7343-1D77-E2F1-112C-18B2E52E2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11013527" cy="454003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Modern and future systems increasingly embracing heterogeneity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But tools are struggling to keep pace with the needs of these heterogeneous systems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Solution: create unified full-system simulation framework for heterogeneous SoCs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Case Study: high-frequency simulation for accelerators </a:t>
            </a:r>
            <a:r>
              <a:rPr lang="en-US" sz="2400" dirty="0">
                <a:latin typeface="Calibri "/>
                <a:sym typeface="Wingdings" panose="05000000000000000000" pitchFamily="2" charset="2"/>
              </a:rPr>
              <a:t> shows promise</a:t>
            </a:r>
            <a:endParaRPr lang="en-US" sz="2400" dirty="0">
              <a:latin typeface="Calibri 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alibri "/>
              </a:rPr>
              <a:t>Integrating support into gem5 mainline (on-going)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alibri "/>
              </a:rPr>
              <a:t>Benchmark suite expansion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 "/>
              </a:rPr>
              <a:t>Add domain-specific workloads of interest to the SALAM resource set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alibri "/>
              </a:rPr>
              <a:t>Multi-ISA enablement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 "/>
              </a:rPr>
              <a:t>Extend full-system support beyond ARM:</a:t>
            </a:r>
          </a:p>
          <a:p>
            <a:pPr lvl="2">
              <a:spcAft>
                <a:spcPts val="600"/>
              </a:spcAft>
            </a:pPr>
            <a:r>
              <a:rPr lang="en-US" sz="1800" dirty="0">
                <a:latin typeface="Calibri "/>
              </a:rPr>
              <a:t>Route accelerator interrupts through ISA-specific interrupt controllers</a:t>
            </a:r>
          </a:p>
          <a:p>
            <a:pPr lvl="2">
              <a:spcAft>
                <a:spcPts val="600"/>
              </a:spcAft>
            </a:pPr>
            <a:r>
              <a:rPr lang="en-US" sz="1800" dirty="0">
                <a:latin typeface="Calibri "/>
              </a:rPr>
              <a:t>Core-Local Interrupt Controller (CLIC) for RISC-V (working with NKAU)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 "/>
              </a:rPr>
              <a:t>Validate boot flow and benchmark functionality for new ISA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Calibri 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491BB9-1873-3DB3-2AFC-C83DD62AEFD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ACEEB7-C787-B027-C959-96FB01BE1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8779C-295A-A947-483E-3A7BF03BFD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2E9C1-22CD-BCD8-2ACF-56DF5B98A65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9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body" idx="2"/>
          </p:nvPr>
        </p:nvSpPr>
        <p:spPr>
          <a:xfrm>
            <a:off x="495300" y="1914575"/>
            <a:ext cx="11286300" cy="4360200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Advanced cooling enhances efficiency by enabling higher operating frequencies.</a:t>
            </a:r>
            <a:endParaRPr sz="2300"/>
          </a:p>
        </p:txBody>
      </p:sp>
      <p:sp>
        <p:nvSpPr>
          <p:cNvPr id="236" name="Google Shape;236;p31"/>
          <p:cNvSpPr txBox="1">
            <a:spLocks noGrp="1"/>
          </p:cNvSpPr>
          <p:nvPr>
            <p:ph type="body" idx="1"/>
          </p:nvPr>
        </p:nvSpPr>
        <p:spPr>
          <a:xfrm>
            <a:off x="495300" y="847775"/>
            <a:ext cx="10846800" cy="523800"/>
          </a:xfrm>
          <a:prstGeom prst="rect">
            <a:avLst/>
          </a:prstGeom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/>
              <a:t>High-Frequency Acceleration Studies</a:t>
            </a:r>
            <a:endParaRPr sz="4000"/>
          </a:p>
        </p:txBody>
      </p:sp>
      <p:graphicFrame>
        <p:nvGraphicFramePr>
          <p:cNvPr id="238" name="Google Shape;238;p31"/>
          <p:cNvGraphicFramePr/>
          <p:nvPr/>
        </p:nvGraphicFramePr>
        <p:xfrm>
          <a:off x="495300" y="2642900"/>
          <a:ext cx="10944250" cy="2762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9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Cooling technology </a:t>
                      </a:r>
                      <a:endParaRPr sz="1800"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Viable core-clock domain</a:t>
                      </a:r>
                      <a:endParaRPr sz="1800"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Indicative perf/W gain</a:t>
                      </a:r>
                      <a:endParaRPr sz="1800"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Air (direct-evaporative)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≤ 3 – 4 GHz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 × (baseline)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Single-phase immersion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≈ 6 – 8 GHz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≈ 1.3 – 1.6 ×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Two-phase immersion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≥ 8 GHz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≈ 1.6 – 1.7 ×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Cryogenic (≤ 77K LN₂ / ≤ 4K LHe)</a:t>
                      </a:r>
                      <a:endParaRPr sz="180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&gt; 10 GHz</a:t>
                      </a:r>
                      <a:endParaRPr sz="1800" dirty="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&gt; 100 × (device energy)</a:t>
                      </a:r>
                      <a:endParaRPr sz="1800" dirty="0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9" name="Google Shape;239;p31"/>
          <p:cNvSpPr txBox="1"/>
          <p:nvPr/>
        </p:nvSpPr>
        <p:spPr>
          <a:xfrm>
            <a:off x="452850" y="5481800"/>
            <a:ext cx="1105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606060"/>
                </a:solidFill>
              </a:rPr>
              <a:t>* Datacenter-level data from Microsoft/OCP, IEEE Micro, Upsite, LiquidStack; device-level data for cryogenic from Imec.</a:t>
            </a:r>
            <a:endParaRPr sz="1600" i="1">
              <a:solidFill>
                <a:srgbClr val="606060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597FB5-DBEC-A700-76CC-7AA51BE30D4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E187-C840-42E3-5479-97FC842E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FB09-16BA-4DA8-E820-3D75FE95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Heterogeneity is the New Norm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661BF-224A-CF27-7064-E58AD392D93E}"/>
              </a:ext>
            </a:extLst>
          </p:cNvPr>
          <p:cNvSpPr txBox="1"/>
          <p:nvPr/>
        </p:nvSpPr>
        <p:spPr>
          <a:xfrm>
            <a:off x="8975537" y="5950625"/>
            <a:ext cx="1796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000000"/>
                </a:solidFill>
                <a:effectLst/>
                <a:latin typeface="Inter"/>
              </a:rPr>
              <a:t>Apple A15 Bionic</a:t>
            </a:r>
          </a:p>
          <a:p>
            <a:pPr algn="ctr"/>
            <a:r>
              <a:rPr lang="en-IN" b="1" dirty="0">
                <a:solidFill>
                  <a:srgbClr val="000000"/>
                </a:solidFill>
                <a:latin typeface="Inter"/>
              </a:rPr>
              <a:t>Phones/Tablets</a:t>
            </a:r>
            <a:endParaRPr lang="en-IN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23381B-43A7-FA21-8725-E51F4BB5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248" y="3270751"/>
            <a:ext cx="4020625" cy="26181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28D600-C540-9427-4D6F-8C700BA2F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37" y="3057010"/>
            <a:ext cx="3254884" cy="2831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A23E64-6893-CC01-C292-547C15605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479" y="2352371"/>
            <a:ext cx="2255804" cy="29108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7B61B3-19BC-8BB0-31E8-AFFBA8F92734}"/>
              </a:ext>
            </a:extLst>
          </p:cNvPr>
          <p:cNvSpPr txBox="1"/>
          <p:nvPr/>
        </p:nvSpPr>
        <p:spPr>
          <a:xfrm>
            <a:off x="496916" y="5909862"/>
            <a:ext cx="3254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i="0" dirty="0">
                <a:solidFill>
                  <a:srgbClr val="000000"/>
                </a:solidFill>
                <a:effectLst/>
                <a:latin typeface="Inter"/>
              </a:rPr>
              <a:t>AWS Trainium2 NeuronCore-v3</a:t>
            </a:r>
          </a:p>
          <a:p>
            <a:pPr algn="ctr"/>
            <a:r>
              <a:rPr lang="en-IN" b="1" dirty="0">
                <a:solidFill>
                  <a:srgbClr val="000000"/>
                </a:solidFill>
                <a:latin typeface="Inter"/>
              </a:rPr>
              <a:t>Servers</a:t>
            </a:r>
            <a:endParaRPr lang="en-IN" b="1" dirty="0"/>
          </a:p>
        </p:txBody>
      </p:sp>
      <p:pic>
        <p:nvPicPr>
          <p:cNvPr id="2053" name="Picture 5" descr="Tripled AI hardware.">
            <a:extLst>
              <a:ext uri="{FF2B5EF4-FFF2-40B4-BE49-F238E27FC236}">
                <a16:creationId xmlns:a16="http://schemas.microsoft.com/office/drawing/2014/main" id="{586BA52C-C016-0A46-BAA0-96795AA7B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29281" r="74708" b="2989"/>
          <a:stretch>
            <a:fillRect/>
          </a:stretch>
        </p:blipFill>
        <p:spPr bwMode="auto">
          <a:xfrm>
            <a:off x="4812364" y="2352371"/>
            <a:ext cx="2255803" cy="34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214B97-3044-87C5-3849-A580A2E6E891}"/>
              </a:ext>
            </a:extLst>
          </p:cNvPr>
          <p:cNvSpPr txBox="1"/>
          <p:nvPr/>
        </p:nvSpPr>
        <p:spPr>
          <a:xfrm>
            <a:off x="4312823" y="5916979"/>
            <a:ext cx="3254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i="0" dirty="0">
                <a:solidFill>
                  <a:srgbClr val="000000"/>
                </a:solidFill>
                <a:effectLst/>
                <a:latin typeface="Inter"/>
              </a:rPr>
              <a:t>Intel Meteor Lake</a:t>
            </a:r>
          </a:p>
          <a:p>
            <a:pPr algn="ctr"/>
            <a:r>
              <a:rPr lang="en-IN" b="1" dirty="0">
                <a:solidFill>
                  <a:srgbClr val="000000"/>
                </a:solidFill>
                <a:latin typeface="Inter"/>
              </a:rPr>
              <a:t>Laptops</a:t>
            </a:r>
            <a:endParaRPr lang="en-IN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BE3B4A-C40F-993C-BA59-FD2E75D42C41}"/>
              </a:ext>
            </a:extLst>
          </p:cNvPr>
          <p:cNvSpPr txBox="1"/>
          <p:nvPr/>
        </p:nvSpPr>
        <p:spPr>
          <a:xfrm>
            <a:off x="0" y="6573525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Sources: AWS Docs Neuron, Intel Tech Tour, Chipwise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36F7871-A456-EB9C-F55A-323C95666337}"/>
              </a:ext>
            </a:extLst>
          </p:cNvPr>
          <p:cNvSpPr/>
          <p:nvPr/>
        </p:nvSpPr>
        <p:spPr>
          <a:xfrm>
            <a:off x="7347790" y="1121711"/>
            <a:ext cx="3729185" cy="612648"/>
          </a:xfrm>
          <a:prstGeom prst="wedgeRoundRectCallout">
            <a:avLst>
              <a:gd name="adj1" fmla="val -66988"/>
              <a:gd name="adj2" fmla="val -508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/>
              <a:t>Increasingly complex designs!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EF0AAB-39B5-F3D5-897D-DF2C54584A38}"/>
              </a:ext>
            </a:extLst>
          </p:cNvPr>
          <p:cNvSpPr/>
          <p:nvPr/>
        </p:nvSpPr>
        <p:spPr>
          <a:xfrm>
            <a:off x="7488824" y="1803096"/>
            <a:ext cx="4143736" cy="5118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Non-trivial power/perf characteristics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B3AC97-7E4D-871C-E7D6-082D68E37FFE}"/>
              </a:ext>
            </a:extLst>
          </p:cNvPr>
          <p:cNvSpPr/>
          <p:nvPr/>
        </p:nvSpPr>
        <p:spPr>
          <a:xfrm>
            <a:off x="7488824" y="2420412"/>
            <a:ext cx="4143736" cy="5118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Memory-compute co-optimization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280E8E1-A013-90AC-E11D-488FA76963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7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707EF-A183-8D1B-BB99-163BCB5E9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6184-D688-E578-0965-CD27A31F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Designing for Heterogeneity: What is Needed?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BAFA5A2-7D75-67EB-CC73-E5F37E5A8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988986"/>
              </p:ext>
            </p:extLst>
          </p:nvPr>
        </p:nvGraphicFramePr>
        <p:xfrm>
          <a:off x="228132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F912264-BA44-95AD-BFF0-34BC0371095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9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C4B45-B705-BFE7-7182-4F7C8898A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5735-7580-1A58-9F72-70BC9E5A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The Simulation Gap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AEC2B-7BCE-B60D-03F7-ACD0EC5EF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69110"/>
              </p:ext>
            </p:extLst>
          </p:nvPr>
        </p:nvGraphicFramePr>
        <p:xfrm>
          <a:off x="702198" y="2575560"/>
          <a:ext cx="10787604" cy="1280160"/>
        </p:xfrm>
        <a:graphic>
          <a:graphicData uri="http://schemas.openxmlformats.org/drawingml/2006/table">
            <a:tbl>
              <a:tblPr firstRow="1" bandRow="1"/>
              <a:tblGrid>
                <a:gridCol w="2400190">
                  <a:extLst>
                    <a:ext uri="{9D8B030D-6E8A-4147-A177-3AD203B41FA5}">
                      <a16:colId xmlns:a16="http://schemas.microsoft.com/office/drawing/2014/main" val="1156455309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4098705838"/>
                    </a:ext>
                  </a:extLst>
                </a:gridCol>
                <a:gridCol w="2059280">
                  <a:extLst>
                    <a:ext uri="{9D8B030D-6E8A-4147-A177-3AD203B41FA5}">
                      <a16:colId xmlns:a16="http://schemas.microsoft.com/office/drawing/2014/main" val="2198910070"/>
                    </a:ext>
                  </a:extLst>
                </a:gridCol>
                <a:gridCol w="2297723">
                  <a:extLst>
                    <a:ext uri="{9D8B030D-6E8A-4147-A177-3AD203B41FA5}">
                      <a16:colId xmlns:a16="http://schemas.microsoft.com/office/drawing/2014/main" val="1718037630"/>
                    </a:ext>
                  </a:extLst>
                </a:gridCol>
                <a:gridCol w="2339634">
                  <a:extLst>
                    <a:ext uri="{9D8B030D-6E8A-4147-A177-3AD203B41FA5}">
                      <a16:colId xmlns:a16="http://schemas.microsoft.com/office/drawing/2014/main" val="802324866"/>
                    </a:ext>
                  </a:extLst>
                </a:gridCol>
              </a:tblGrid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Simulator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GPU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Accelerators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FS Support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1173"/>
                  </a:ext>
                </a:extLst>
              </a:tr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gem5 (v25) - SOTA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445155"/>
                  </a:ext>
                </a:extLst>
              </a:tr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SALAM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843554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63ED277-E117-BCF2-11C7-48AB6DC7415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1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A151-157A-B8E7-E7EE-3528D37DC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9B60-A31D-6BFE-0077-BE2E0ACE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The Simulation Gap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DBAAC0-5718-A390-3615-89BE0E4F7E5A}"/>
              </a:ext>
            </a:extLst>
          </p:cNvPr>
          <p:cNvGraphicFramePr>
            <a:graphicFrameLocks noGrp="1"/>
          </p:cNvGraphicFramePr>
          <p:nvPr/>
        </p:nvGraphicFramePr>
        <p:xfrm>
          <a:off x="702198" y="2575560"/>
          <a:ext cx="10787604" cy="1280160"/>
        </p:xfrm>
        <a:graphic>
          <a:graphicData uri="http://schemas.openxmlformats.org/drawingml/2006/table">
            <a:tbl>
              <a:tblPr firstRow="1" bandRow="1"/>
              <a:tblGrid>
                <a:gridCol w="2400190">
                  <a:extLst>
                    <a:ext uri="{9D8B030D-6E8A-4147-A177-3AD203B41FA5}">
                      <a16:colId xmlns:a16="http://schemas.microsoft.com/office/drawing/2014/main" val="1156455309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4098705838"/>
                    </a:ext>
                  </a:extLst>
                </a:gridCol>
                <a:gridCol w="2059280">
                  <a:extLst>
                    <a:ext uri="{9D8B030D-6E8A-4147-A177-3AD203B41FA5}">
                      <a16:colId xmlns:a16="http://schemas.microsoft.com/office/drawing/2014/main" val="2198910070"/>
                    </a:ext>
                  </a:extLst>
                </a:gridCol>
                <a:gridCol w="2297723">
                  <a:extLst>
                    <a:ext uri="{9D8B030D-6E8A-4147-A177-3AD203B41FA5}">
                      <a16:colId xmlns:a16="http://schemas.microsoft.com/office/drawing/2014/main" val="1718037630"/>
                    </a:ext>
                  </a:extLst>
                </a:gridCol>
                <a:gridCol w="2339634">
                  <a:extLst>
                    <a:ext uri="{9D8B030D-6E8A-4147-A177-3AD203B41FA5}">
                      <a16:colId xmlns:a16="http://schemas.microsoft.com/office/drawing/2014/main" val="802324866"/>
                    </a:ext>
                  </a:extLst>
                </a:gridCol>
              </a:tblGrid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Simulator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GPU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Accelerators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FS Support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1173"/>
                  </a:ext>
                </a:extLst>
              </a:tr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gem5 (v25) - SOTA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445155"/>
                  </a:ext>
                </a:extLst>
              </a:tr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SALAM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843554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709130C-D475-2684-1C24-63F28B27F1F8}"/>
              </a:ext>
            </a:extLst>
          </p:cNvPr>
          <p:cNvSpPr/>
          <p:nvPr/>
        </p:nvSpPr>
        <p:spPr>
          <a:xfrm>
            <a:off x="5183324" y="4432876"/>
            <a:ext cx="3908124" cy="1326793"/>
          </a:xfrm>
          <a:prstGeom prst="wedgeRoundRectCallout">
            <a:avLst>
              <a:gd name="adj1" fmla="val -28003"/>
              <a:gd name="adj2" fmla="val -7889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/>
              <a:t>No unified framework for simulating heterogeneous SoCs within the full-system context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58CF2-0969-0F6E-387D-553C2ACFE123}"/>
              </a:ext>
            </a:extLst>
          </p:cNvPr>
          <p:cNvSpPr/>
          <p:nvPr/>
        </p:nvSpPr>
        <p:spPr>
          <a:xfrm>
            <a:off x="3314700" y="2468880"/>
            <a:ext cx="8269050" cy="1507802"/>
          </a:xfrm>
          <a:prstGeom prst="rect">
            <a:avLst/>
          </a:prstGeom>
          <a:noFill/>
          <a:ln w="38100">
            <a:solidFill>
              <a:srgbClr val="C5050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23F0C9-5452-DD90-B6D6-4F1CE8CBDEB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1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D3F42-526F-04E6-F6E0-5DE6CA33A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8C5D-819A-6E56-FF09-35185C5C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The Simulation Gap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7031BD-B2A7-256A-0778-419B9B07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69742"/>
              </p:ext>
            </p:extLst>
          </p:nvPr>
        </p:nvGraphicFramePr>
        <p:xfrm>
          <a:off x="702198" y="2575560"/>
          <a:ext cx="10787604" cy="1706880"/>
        </p:xfrm>
        <a:graphic>
          <a:graphicData uri="http://schemas.openxmlformats.org/drawingml/2006/table">
            <a:tbl>
              <a:tblPr firstRow="1" bandRow="1"/>
              <a:tblGrid>
                <a:gridCol w="2400190">
                  <a:extLst>
                    <a:ext uri="{9D8B030D-6E8A-4147-A177-3AD203B41FA5}">
                      <a16:colId xmlns:a16="http://schemas.microsoft.com/office/drawing/2014/main" val="1156455309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4098705838"/>
                    </a:ext>
                  </a:extLst>
                </a:gridCol>
                <a:gridCol w="2059280">
                  <a:extLst>
                    <a:ext uri="{9D8B030D-6E8A-4147-A177-3AD203B41FA5}">
                      <a16:colId xmlns:a16="http://schemas.microsoft.com/office/drawing/2014/main" val="2198910070"/>
                    </a:ext>
                  </a:extLst>
                </a:gridCol>
                <a:gridCol w="2297723">
                  <a:extLst>
                    <a:ext uri="{9D8B030D-6E8A-4147-A177-3AD203B41FA5}">
                      <a16:colId xmlns:a16="http://schemas.microsoft.com/office/drawing/2014/main" val="1718037630"/>
                    </a:ext>
                  </a:extLst>
                </a:gridCol>
                <a:gridCol w="2339634">
                  <a:extLst>
                    <a:ext uri="{9D8B030D-6E8A-4147-A177-3AD203B41FA5}">
                      <a16:colId xmlns:a16="http://schemas.microsoft.com/office/drawing/2014/main" val="802324866"/>
                    </a:ext>
                  </a:extLst>
                </a:gridCol>
              </a:tblGrid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Simulator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GPU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Accelerators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FS Support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1173"/>
                  </a:ext>
                </a:extLst>
              </a:tr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gem5 (v25) - SOTA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445155"/>
                  </a:ext>
                </a:extLst>
              </a:tr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SALAM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1" i="0" kern="1200" dirty="0">
                          <a:solidFill>
                            <a:srgbClr val="C0000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✗</a:t>
                      </a:r>
                      <a:endParaRPr lang="en-IN" sz="2200" b="1" dirty="0">
                        <a:solidFill>
                          <a:srgbClr val="C0000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843554"/>
                  </a:ext>
                </a:extLst>
              </a:tr>
              <a:tr h="392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IN" sz="2200" dirty="0">
                          <a:latin typeface="Calibri "/>
                          <a:cs typeface="Arial" panose="020B0604020202020204" pitchFamily="34" charset="0"/>
                        </a:rPr>
                        <a:t>gem5-SALAM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200" b="0" i="0" kern="1200" dirty="0">
                          <a:solidFill>
                            <a:srgbClr val="00B050"/>
                          </a:solidFill>
                          <a:effectLst/>
                          <a:latin typeface="Calibri "/>
                          <a:ea typeface="+mn-ea"/>
                          <a:cs typeface="+mn-cs"/>
                        </a:rPr>
                        <a:t>✔</a:t>
                      </a:r>
                      <a:endParaRPr lang="en-IN" sz="2200" b="0" dirty="0">
                        <a:solidFill>
                          <a:srgbClr val="00B050"/>
                        </a:solidFill>
                        <a:latin typeface="Calibri 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131799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B3C907B-2B73-7CC3-3BE3-85F8DBC467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Google Shape;338;p37">
            <a:extLst>
              <a:ext uri="{FF2B5EF4-FFF2-40B4-BE49-F238E27FC236}">
                <a16:creationId xmlns:a16="http://schemas.microsoft.com/office/drawing/2014/main" id="{4957ED3A-F272-76C3-C315-4C34EBF45D9E}"/>
              </a:ext>
            </a:extLst>
          </p:cNvPr>
          <p:cNvSpPr txBox="1"/>
          <p:nvPr/>
        </p:nvSpPr>
        <p:spPr>
          <a:xfrm>
            <a:off x="251152" y="5051768"/>
            <a:ext cx="1143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67F00"/>
                </a:solidFill>
                <a:latin typeface="Arial"/>
                <a:ea typeface="Arial"/>
                <a:cs typeface="Arial"/>
                <a:sym typeface="Arial"/>
              </a:rPr>
              <a:t>This work: unify head of gem5, gem5-SALAM</a:t>
            </a:r>
            <a:endParaRPr dirty="0">
              <a:solidFill>
                <a:srgbClr val="D67F00"/>
              </a:solidFill>
            </a:endParaRPr>
          </a:p>
        </p:txBody>
      </p:sp>
      <p:sp>
        <p:nvSpPr>
          <p:cNvPr id="6" name="Google Shape;338;p37">
            <a:extLst>
              <a:ext uri="{FF2B5EF4-FFF2-40B4-BE49-F238E27FC236}">
                <a16:creationId xmlns:a16="http://schemas.microsoft.com/office/drawing/2014/main" id="{CDD5E9BA-B553-D852-845F-71A9860036E0}"/>
              </a:ext>
            </a:extLst>
          </p:cNvPr>
          <p:cNvSpPr txBox="1"/>
          <p:nvPr/>
        </p:nvSpPr>
        <p:spPr>
          <a:xfrm>
            <a:off x="251152" y="5574948"/>
            <a:ext cx="1143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67F00"/>
                </a:solidFill>
                <a:latin typeface="Arial"/>
                <a:ea typeface="Arial"/>
                <a:cs typeface="Arial"/>
                <a:sym typeface="Arial"/>
              </a:rPr>
              <a:t>Enables unified simulation of CPUs, GPUs, and accelerators</a:t>
            </a:r>
            <a:endParaRPr dirty="0">
              <a:solidFill>
                <a:srgbClr val="D6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DE2F-D756-F2F1-9361-B32F9BB85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C6C9-F72F-B05A-65B4-2B796E50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10668000" cy="106680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9AD78-59FA-1A3F-2A07-10A331570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2063967"/>
            <a:ext cx="11036300" cy="40523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Background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 "/>
              </a:rPr>
              <a:t>Integration Methodology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Frequency Scaling Study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Results and Analysis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 "/>
              </a:rPr>
              <a:t>Conclusions and Future Work</a:t>
            </a:r>
          </a:p>
          <a:p>
            <a:pPr>
              <a:spcAft>
                <a:spcPts val="600"/>
              </a:spcAft>
            </a:pPr>
            <a:endParaRPr lang="en-IN" sz="2400" dirty="0">
              <a:latin typeface="Calibri 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404ED2-ADD2-83E5-8959-A34164E67CC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9DF5E-C45E-448A-A4F2-1B11D6941F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6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-Madison theme1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C5050C"/>
      </a:accent2>
      <a:accent3>
        <a:srgbClr val="9B0000"/>
      </a:accent3>
      <a:accent4>
        <a:srgbClr val="FCCB51"/>
      </a:accent4>
      <a:accent5>
        <a:srgbClr val="80B3AE"/>
      </a:accent5>
      <a:accent6>
        <a:srgbClr val="ADADAD"/>
      </a:accent6>
      <a:hlink>
        <a:srgbClr val="0479A8"/>
      </a:hlink>
      <a:folHlink>
        <a:srgbClr val="047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712973-824F-2F4D-A58C-DC671FB12D3F}" vid="{4EFBA3BF-B8D9-8E4D-9E76-6423EBCEC7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37905D6E254E9493FA35BA2D5A51" ma:contentTypeVersion="14" ma:contentTypeDescription="Create a new document." ma:contentTypeScope="" ma:versionID="70ebf1edc7911a4beef55e24ae7b5e7f">
  <xsd:schema xmlns:xsd="http://www.w3.org/2001/XMLSchema" xmlns:xs="http://www.w3.org/2001/XMLSchema" xmlns:p="http://schemas.microsoft.com/office/2006/metadata/properties" xmlns:ns3="19247148-a0e1-4752-81a6-f6ede14136ff" xmlns:ns4="3cd2d2ed-8825-4d77-9f58-2d974ebefa91" targetNamespace="http://schemas.microsoft.com/office/2006/metadata/properties" ma:root="true" ma:fieldsID="633ae21c920458b956329fb6e41539b6" ns3:_="" ns4:_="">
    <xsd:import namespace="19247148-a0e1-4752-81a6-f6ede14136ff"/>
    <xsd:import namespace="3cd2d2ed-8825-4d77-9f58-2d974ebefa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47148-a0e1-4752-81a6-f6ede1413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2d2ed-8825-4d77-9f58-2d974ebef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247148-a0e1-4752-81a6-f6ede14136ff" xsi:nil="true"/>
  </documentManagement>
</p:properties>
</file>

<file path=customXml/itemProps1.xml><?xml version="1.0" encoding="utf-8"?>
<ds:datastoreItem xmlns:ds="http://schemas.openxmlformats.org/officeDocument/2006/customXml" ds:itemID="{EE3C7D74-248A-457E-8163-24B579A4E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47148-a0e1-4752-81a6-f6ede14136ff"/>
    <ds:schemaRef ds:uri="3cd2d2ed-8825-4d77-9f58-2d974ebefa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7FCB4A-69F2-4F19-93B5-9A02E8E31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97080A-02DF-4FA0-B55C-268FF08990D5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9247148-a0e1-4752-81a6-f6ede14136ff"/>
    <ds:schemaRef ds:uri="http://schemas.microsoft.com/office/infopath/2007/PartnerControls"/>
    <ds:schemaRef ds:uri="3cd2d2ed-8825-4d77-9f58-2d974ebefa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UW-Madison-text-Arial-16_9</Template>
  <TotalTime>11409</TotalTime>
  <Words>1995</Words>
  <Application>Microsoft Office PowerPoint</Application>
  <PresentationFormat>Widescreen</PresentationFormat>
  <Paragraphs>383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</vt:lpstr>
      <vt:lpstr>Consolas</vt:lpstr>
      <vt:lpstr>Inter</vt:lpstr>
      <vt:lpstr>Red Hat Display</vt:lpstr>
      <vt:lpstr>Office Theme</vt:lpstr>
      <vt:lpstr>Toward Full-System Heterogeneous Simulation: Merging gem5-SALAM with Mainline gem5</vt:lpstr>
      <vt:lpstr>Global Datacenter Electricity Consumption</vt:lpstr>
      <vt:lpstr>Heterogeneity is the New Norm</vt:lpstr>
      <vt:lpstr>Heterogeneity is the New Norm</vt:lpstr>
      <vt:lpstr>Designing for Heterogeneity: What is Needed?</vt:lpstr>
      <vt:lpstr>The Simulation Gap</vt:lpstr>
      <vt:lpstr>The Simulation Gap</vt:lpstr>
      <vt:lpstr>The Simulation Gap</vt:lpstr>
      <vt:lpstr>Outline</vt:lpstr>
      <vt:lpstr>Integration Overview</vt:lpstr>
      <vt:lpstr>Integration Overview</vt:lpstr>
      <vt:lpstr>Integration Overview</vt:lpstr>
      <vt:lpstr>Integration Overview</vt:lpstr>
      <vt:lpstr>Methodology: Incorporating SALAM Components</vt:lpstr>
      <vt:lpstr>Methodology: Refactoring and Aligning Interfaces</vt:lpstr>
      <vt:lpstr>Methodology: Validating Functional Equivalence</vt:lpstr>
      <vt:lpstr>The Integrated Framework: What it Enables</vt:lpstr>
      <vt:lpstr>Modeling and Simulating an Accelerator </vt:lpstr>
      <vt:lpstr>Modeling and Simulating an Accelerator </vt:lpstr>
      <vt:lpstr>Modeling and Simulating an Accelerator </vt:lpstr>
      <vt:lpstr>Modeling and Simulating an Accelerator </vt:lpstr>
      <vt:lpstr>Modeling and Simulating an Accelerator </vt:lpstr>
      <vt:lpstr>Outline</vt:lpstr>
      <vt:lpstr>Case Study: Extreme Frequency Scaling</vt:lpstr>
      <vt:lpstr>Case Study: Extreme Frequency Scaling</vt:lpstr>
      <vt:lpstr>Case Study: Extreme Frequency Scaling</vt:lpstr>
      <vt:lpstr>Case Study: Extreme Frequency Scaling</vt:lpstr>
      <vt:lpstr>Methodology</vt:lpstr>
      <vt:lpstr>Outline</vt:lpstr>
      <vt:lpstr>Preliminary Results: Performance</vt:lpstr>
      <vt:lpstr>Preliminary Results: Dynamic Power</vt:lpstr>
      <vt:lpstr>Outline</vt:lpstr>
      <vt:lpstr>Conclusions and Future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Akanksha Chaudhari</dc:creator>
  <cp:lastModifiedBy>Matt Sinclair</cp:lastModifiedBy>
  <cp:revision>120</cp:revision>
  <dcterms:created xsi:type="dcterms:W3CDTF">2025-06-07T18:48:16Z</dcterms:created>
  <dcterms:modified xsi:type="dcterms:W3CDTF">2025-06-21T06:57:10Z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0x01010012C637905D6E254E9493FA35BA2D5A51</vt:lpwstr>
  </property>
</Properties>
</file>